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58" d="100"/>
          <a:sy n="58" d="100"/>
        </p:scale>
        <p:origin x="2277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224060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8763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0496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127626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23430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7982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95625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42284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760157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53094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44139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1BFA9F-EA53-42B4-BFE8-CAEF5048FE1F}" type="datetimeFigureOut">
              <a:rPr lang="en-AT" smtClean="0"/>
              <a:t>31/07/2025</a:t>
            </a:fld>
            <a:endParaRPr lang="en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77BC35-0BF1-4EBB-9107-79590BF38F92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50684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ECF990-7656-F258-8A2B-A802FB8A5F27}"/>
              </a:ext>
            </a:extLst>
          </p:cNvPr>
          <p:cNvSpPr txBox="1"/>
          <p:nvPr/>
        </p:nvSpPr>
        <p:spPr>
          <a:xfrm>
            <a:off x="2183306" y="243840"/>
            <a:ext cx="2491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Equip Extended Medium" panose="02000603000000020004" pitchFamily="2" charset="0"/>
              </a:rPr>
              <a:t>Vaelora</a:t>
            </a:r>
            <a:r>
              <a:rPr lang="en-GB" dirty="0">
                <a:latin typeface="Equip Extended Medium" panose="02000603000000020004" pitchFamily="2" charset="0"/>
              </a:rPr>
              <a:t> - Character</a:t>
            </a:r>
            <a:endParaRPr lang="en-AT" dirty="0">
              <a:latin typeface="Equip Extended Medium" panose="020006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EC24E6-61ED-23C6-DAE3-A33C6FF16849}"/>
              </a:ext>
            </a:extLst>
          </p:cNvPr>
          <p:cNvSpPr txBox="1"/>
          <p:nvPr/>
        </p:nvSpPr>
        <p:spPr>
          <a:xfrm>
            <a:off x="426896" y="800100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Name:</a:t>
            </a:r>
            <a:endParaRPr lang="en-AT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483F3-F4BC-F5ED-A261-2476DBEB2C61}"/>
              </a:ext>
            </a:extLst>
          </p:cNvPr>
          <p:cNvSpPr txBox="1"/>
          <p:nvPr/>
        </p:nvSpPr>
        <p:spPr>
          <a:xfrm>
            <a:off x="426896" y="1155933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Player:</a:t>
            </a:r>
            <a:endParaRPr lang="en-AT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EEA5F-AAE5-F99E-37D0-79CFD9B33885}"/>
              </a:ext>
            </a:extLst>
          </p:cNvPr>
          <p:cNvSpPr/>
          <p:nvPr/>
        </p:nvSpPr>
        <p:spPr>
          <a:xfrm>
            <a:off x="4129758" y="800100"/>
            <a:ext cx="2384426" cy="2965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919F7-4991-DCC0-E651-6D6A99416A7D}"/>
              </a:ext>
            </a:extLst>
          </p:cNvPr>
          <p:cNvSpPr txBox="1"/>
          <p:nvPr/>
        </p:nvSpPr>
        <p:spPr>
          <a:xfrm>
            <a:off x="426896" y="2579265"/>
            <a:ext cx="351282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Concept:</a:t>
            </a:r>
          </a:p>
          <a:p>
            <a:endParaRPr lang="en-GB" sz="1200" dirty="0"/>
          </a:p>
          <a:p>
            <a:endParaRPr lang="en-GB" sz="1200" dirty="0"/>
          </a:p>
          <a:p>
            <a:endParaRPr lang="en-AT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C32916-F612-14F1-528B-DC3DB647D526}"/>
              </a:ext>
            </a:extLst>
          </p:cNvPr>
          <p:cNvSpPr txBox="1"/>
          <p:nvPr/>
        </p:nvSpPr>
        <p:spPr>
          <a:xfrm>
            <a:off x="426896" y="3489094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Age:   </a:t>
            </a:r>
            <a:r>
              <a:rPr lang="en-GB" sz="1200" dirty="0">
                <a:sym typeface="Wingdings" panose="05000000000000000000" pitchFamily="2" charset="2"/>
              </a:rPr>
              <a:t> C  YA   A  MA  V - _______________</a:t>
            </a:r>
            <a:endParaRPr lang="en-AT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059A07-6957-AD70-529C-536483FBB305}"/>
              </a:ext>
            </a:extLst>
          </p:cNvPr>
          <p:cNvSpPr txBox="1"/>
          <p:nvPr/>
        </p:nvSpPr>
        <p:spPr>
          <a:xfrm>
            <a:off x="426896" y="1511766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Species:</a:t>
            </a:r>
            <a:endParaRPr lang="en-AT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CE686D-D2DF-D501-C28A-718A23694E20}"/>
              </a:ext>
            </a:extLst>
          </p:cNvPr>
          <p:cNvSpPr txBox="1"/>
          <p:nvPr/>
        </p:nvSpPr>
        <p:spPr>
          <a:xfrm>
            <a:off x="426896" y="1867599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Culture:</a:t>
            </a:r>
            <a:endParaRPr lang="en-AT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4C695-0941-F8A2-BA15-1345CB63047F}"/>
              </a:ext>
            </a:extLst>
          </p:cNvPr>
          <p:cNvSpPr txBox="1"/>
          <p:nvPr/>
        </p:nvSpPr>
        <p:spPr>
          <a:xfrm>
            <a:off x="426896" y="2223432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Background:</a:t>
            </a:r>
            <a:endParaRPr lang="en-AT" sz="1200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B2D2462-FBBD-4B7C-DDF3-265829827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484503"/>
              </p:ext>
            </p:extLst>
          </p:nvPr>
        </p:nvGraphicFramePr>
        <p:xfrm>
          <a:off x="426896" y="4103430"/>
          <a:ext cx="1789362" cy="2468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1721352098"/>
                    </a:ext>
                  </a:extLst>
                </a:gridCol>
                <a:gridCol w="830199">
                  <a:extLst>
                    <a:ext uri="{9D8B030D-6E8A-4147-A177-3AD203B41FA5}">
                      <a16:colId xmlns:a16="http://schemas.microsoft.com/office/drawing/2014/main" val="989080812"/>
                    </a:ext>
                  </a:extLst>
                </a:gridCol>
                <a:gridCol w="593403">
                  <a:extLst>
                    <a:ext uri="{9D8B030D-6E8A-4147-A177-3AD203B41FA5}">
                      <a16:colId xmlns:a16="http://schemas.microsoft.com/office/drawing/2014/main" val="3189508103"/>
                    </a:ext>
                  </a:extLst>
                </a:gridCol>
              </a:tblGrid>
              <a:tr h="129540"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Body</a:t>
                      </a:r>
                      <a:endParaRPr lang="en-AT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Might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653409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Agility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61510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Fortitude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65031"/>
                  </a:ext>
                </a:extLst>
              </a:tr>
              <a:tr h="129540"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Mind</a:t>
                      </a:r>
                      <a:endParaRPr lang="en-AT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Wit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762708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Focus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247862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Presence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957675"/>
                  </a:ext>
                </a:extLst>
              </a:tr>
              <a:tr h="129540"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Soul</a:t>
                      </a:r>
                      <a:endParaRPr lang="en-AT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Presence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85382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Spirit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371180"/>
                  </a:ext>
                </a:extLst>
              </a:tr>
              <a:tr h="129540">
                <a:tc v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Cunning</a:t>
                      </a:r>
                      <a:endParaRPr lang="en-A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1606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9CA224FF-6CEA-1B08-2136-766F26D46D45}"/>
              </a:ext>
            </a:extLst>
          </p:cNvPr>
          <p:cNvSpPr txBox="1"/>
          <p:nvPr/>
        </p:nvSpPr>
        <p:spPr>
          <a:xfrm>
            <a:off x="786539" y="3844925"/>
            <a:ext cx="9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Equip Extended Medium" panose="02000603000000020004" pitchFamily="2" charset="0"/>
              </a:rPr>
              <a:t>Attributes</a:t>
            </a:r>
            <a:endParaRPr lang="en-AT" sz="1200" dirty="0">
              <a:latin typeface="Equip Extended Medium" panose="02000603000000020004" pitchFamily="2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EFA88BF-1C76-6D01-F254-850E9CCCE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280272"/>
              </p:ext>
            </p:extLst>
          </p:nvPr>
        </p:nvGraphicFramePr>
        <p:xfrm>
          <a:off x="2575901" y="4103430"/>
          <a:ext cx="3960000" cy="3901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868675185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2036826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668731311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170604816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20441314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165572779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260965840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49754365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Martial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Exploration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Social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AT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Magic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227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Melee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Athletics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Persuasion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Attune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98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Brawl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Stealth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Deception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Rituals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831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Archery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Survival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Intimidate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Occultism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7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Dodge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Ride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Empathy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Meditation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88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Tactics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Navigation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Etiquette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Alchemy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1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Sieges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err="1"/>
                        <a:t>Climibing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Seduction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61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Throwing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Swimming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Perform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286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Shields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Tracking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Inquire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42066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Knowledge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Crafts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Investigation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AT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Politics</a:t>
                      </a:r>
                      <a:endParaRPr lang="en-AT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913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History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Smithing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Observation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Command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659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Theology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Mechanics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Investigate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err="1"/>
                        <a:t>Bureaucr</a:t>
                      </a:r>
                      <a:r>
                        <a:rPr lang="en-GB" sz="800" dirty="0"/>
                        <a:t>.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235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Language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Weaving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Streetwise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Espionage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40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Zoology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Cooking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Subterfuge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Trade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7723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Mechanics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Drawing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Forgery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Law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73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Philosophy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Carpentry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Interrogate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Diplomacy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91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Maths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Masonry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Evasion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Politics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47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800" dirty="0"/>
                        <a:t>Herbalism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Medicine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Smuggling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Finances</a:t>
                      </a:r>
                      <a:endParaRPr lang="en-A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04846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BEA88F4D-C827-B127-C6D1-C022A19498E9}"/>
              </a:ext>
            </a:extLst>
          </p:cNvPr>
          <p:cNvSpPr txBox="1"/>
          <p:nvPr/>
        </p:nvSpPr>
        <p:spPr>
          <a:xfrm>
            <a:off x="4263192" y="3840501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Equip Extended Medium" panose="02000603000000020004" pitchFamily="2" charset="0"/>
              </a:rPr>
              <a:t>Skills</a:t>
            </a:r>
            <a:endParaRPr lang="en-AT" sz="1200" dirty="0">
              <a:latin typeface="Equip Extended Medium" panose="02000603000000020004" pitchFamily="2" charset="0"/>
            </a:endParaRPr>
          </a:p>
        </p:txBody>
      </p:sp>
      <p:pic>
        <p:nvPicPr>
          <p:cNvPr id="1028" name="Picture 4" descr="Generated image">
            <a:extLst>
              <a:ext uri="{FF2B5EF4-FFF2-40B4-BE49-F238E27FC236}">
                <a16:creationId xmlns:a16="http://schemas.microsoft.com/office/drawing/2014/main" id="{547C5618-9D23-111A-0BB5-603BD2F6C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14" y="7512908"/>
            <a:ext cx="2329125" cy="23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48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enerated image">
            <a:extLst>
              <a:ext uri="{FF2B5EF4-FFF2-40B4-BE49-F238E27FC236}">
                <a16:creationId xmlns:a16="http://schemas.microsoft.com/office/drawing/2014/main" id="{7AB898AE-82F9-4DC4-35A4-2A33544B0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890" y="4232121"/>
            <a:ext cx="2004539" cy="200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676CE5-5FB4-94B1-6CB4-C737FC4DF753}"/>
              </a:ext>
            </a:extLst>
          </p:cNvPr>
          <p:cNvSpPr txBox="1"/>
          <p:nvPr/>
        </p:nvSpPr>
        <p:spPr>
          <a:xfrm>
            <a:off x="426896" y="285029"/>
            <a:ext cx="2491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Equip Extended Medium" panose="02000603000000020004" pitchFamily="2" charset="0"/>
              </a:rPr>
              <a:t>Vaelora</a:t>
            </a:r>
            <a:r>
              <a:rPr lang="en-GB" dirty="0">
                <a:latin typeface="Equip Extended Medium" panose="02000603000000020004" pitchFamily="2" charset="0"/>
              </a:rPr>
              <a:t> - Character</a:t>
            </a:r>
            <a:endParaRPr lang="en-AT" dirty="0">
              <a:latin typeface="Equip Extended Medium" panose="02000603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D1374-5C65-88DF-81C9-56C0D229DF4B}"/>
              </a:ext>
            </a:extLst>
          </p:cNvPr>
          <p:cNvSpPr txBox="1"/>
          <p:nvPr/>
        </p:nvSpPr>
        <p:spPr>
          <a:xfrm>
            <a:off x="3087718" y="331195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Name:</a:t>
            </a:r>
            <a:endParaRPr lang="en-AT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4F0EB-C947-F05B-DDCE-4CD20367C6BE}"/>
              </a:ext>
            </a:extLst>
          </p:cNvPr>
          <p:cNvSpPr txBox="1"/>
          <p:nvPr/>
        </p:nvSpPr>
        <p:spPr>
          <a:xfrm>
            <a:off x="3087718" y="678623"/>
            <a:ext cx="351282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Player:</a:t>
            </a:r>
            <a:endParaRPr lang="en-AT" sz="12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B8B560C-9D9A-0265-F39C-049CEB33B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116558"/>
              </p:ext>
            </p:extLst>
          </p:nvPr>
        </p:nvGraphicFramePr>
        <p:xfrm>
          <a:off x="426896" y="1254211"/>
          <a:ext cx="6097472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368">
                  <a:extLst>
                    <a:ext uri="{9D8B030D-6E8A-4147-A177-3AD203B41FA5}">
                      <a16:colId xmlns:a16="http://schemas.microsoft.com/office/drawing/2014/main" val="2475160377"/>
                    </a:ext>
                  </a:extLst>
                </a:gridCol>
                <a:gridCol w="1524368">
                  <a:extLst>
                    <a:ext uri="{9D8B030D-6E8A-4147-A177-3AD203B41FA5}">
                      <a16:colId xmlns:a16="http://schemas.microsoft.com/office/drawing/2014/main" val="4087474799"/>
                    </a:ext>
                  </a:extLst>
                </a:gridCol>
                <a:gridCol w="1524368">
                  <a:extLst>
                    <a:ext uri="{9D8B030D-6E8A-4147-A177-3AD203B41FA5}">
                      <a16:colId xmlns:a16="http://schemas.microsoft.com/office/drawing/2014/main" val="3466671118"/>
                    </a:ext>
                  </a:extLst>
                </a:gridCol>
                <a:gridCol w="1524368">
                  <a:extLst>
                    <a:ext uri="{9D8B030D-6E8A-4147-A177-3AD203B41FA5}">
                      <a16:colId xmlns:a16="http://schemas.microsoft.com/office/drawing/2014/main" val="1009513573"/>
                    </a:ext>
                  </a:extLst>
                </a:gridCol>
              </a:tblGrid>
              <a:tr h="195648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Item</a:t>
                      </a:r>
                      <a:endParaRPr lang="en-AT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Tags</a:t>
                      </a:r>
                      <a:endParaRPr lang="en-AT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Item</a:t>
                      </a:r>
                      <a:endParaRPr lang="en-AT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Tags</a:t>
                      </a:r>
                      <a:endParaRPr lang="en-AT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61099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243131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680897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8851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788104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31677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807983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75046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809023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706114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14385"/>
                  </a:ext>
                </a:extLst>
              </a:tr>
              <a:tr h="195648"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18860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DC3C4D55-2719-092A-958B-FC3E5422253F}"/>
              </a:ext>
            </a:extLst>
          </p:cNvPr>
          <p:cNvSpPr/>
          <p:nvPr/>
        </p:nvSpPr>
        <p:spPr>
          <a:xfrm>
            <a:off x="426896" y="5626443"/>
            <a:ext cx="6097472" cy="40777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T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F0B1F9A-4CFF-3577-15B4-4D81B73A8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49" y="5626443"/>
            <a:ext cx="1437503" cy="95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959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124</Words>
  <Application>Microsoft Office PowerPoint</Application>
  <PresentationFormat>A4 Paper (210x297 mm)</PresentationFormat>
  <Paragraphs>99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Equip Extended Medium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Eder</dc:creator>
  <cp:lastModifiedBy>Daniel Eder</cp:lastModifiedBy>
  <cp:revision>4</cp:revision>
  <dcterms:created xsi:type="dcterms:W3CDTF">2025-07-31T17:08:30Z</dcterms:created>
  <dcterms:modified xsi:type="dcterms:W3CDTF">2025-07-31T17:50:32Z</dcterms:modified>
</cp:coreProperties>
</file>