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94660"/>
  </p:normalViewPr>
  <p:slideViewPr>
    <p:cSldViewPr snapToGrid="0">
      <p:cViewPr>
        <p:scale>
          <a:sx n="125" d="100"/>
          <a:sy n="125" d="100"/>
        </p:scale>
        <p:origin x="2016" y="-29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BFA9F-EA53-42B4-BFE8-CAEF5048FE1F}" type="datetimeFigureOut">
              <a:rPr lang="en-AT" smtClean="0"/>
              <a:t>01/08/2025</a:t>
            </a:fld>
            <a:endParaRPr lang="en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7BC35-0BF1-4EBB-9107-79590BF38F92}" type="slidenum">
              <a:rPr lang="en-AT" smtClean="0"/>
              <a:t>‹#›</a:t>
            </a:fld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4224060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BFA9F-EA53-42B4-BFE8-CAEF5048FE1F}" type="datetimeFigureOut">
              <a:rPr lang="en-AT" smtClean="0"/>
              <a:t>01/08/2025</a:t>
            </a:fld>
            <a:endParaRPr lang="en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7BC35-0BF1-4EBB-9107-79590BF38F92}" type="slidenum">
              <a:rPr lang="en-AT" smtClean="0"/>
              <a:t>‹#›</a:t>
            </a:fld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87637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BFA9F-EA53-42B4-BFE8-CAEF5048FE1F}" type="datetimeFigureOut">
              <a:rPr lang="en-AT" smtClean="0"/>
              <a:t>01/08/2025</a:t>
            </a:fld>
            <a:endParaRPr lang="en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7BC35-0BF1-4EBB-9107-79590BF38F92}" type="slidenum">
              <a:rPr lang="en-AT" smtClean="0"/>
              <a:t>‹#›</a:t>
            </a:fld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404969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BFA9F-EA53-42B4-BFE8-CAEF5048FE1F}" type="datetimeFigureOut">
              <a:rPr lang="en-AT" smtClean="0"/>
              <a:t>01/08/2025</a:t>
            </a:fld>
            <a:endParaRPr lang="en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7BC35-0BF1-4EBB-9107-79590BF38F92}" type="slidenum">
              <a:rPr lang="en-AT" smtClean="0"/>
              <a:t>‹#›</a:t>
            </a:fld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1127626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BFA9F-EA53-42B4-BFE8-CAEF5048FE1F}" type="datetimeFigureOut">
              <a:rPr lang="en-AT" smtClean="0"/>
              <a:t>01/08/2025</a:t>
            </a:fld>
            <a:endParaRPr lang="en-A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7BC35-0BF1-4EBB-9107-79590BF38F92}" type="slidenum">
              <a:rPr lang="en-AT" smtClean="0"/>
              <a:t>‹#›</a:t>
            </a:fld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3234305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BFA9F-EA53-42B4-BFE8-CAEF5048FE1F}" type="datetimeFigureOut">
              <a:rPr lang="en-AT" smtClean="0"/>
              <a:t>01/08/2025</a:t>
            </a:fld>
            <a:endParaRPr lang="en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7BC35-0BF1-4EBB-9107-79590BF38F92}" type="slidenum">
              <a:rPr lang="en-AT" smtClean="0"/>
              <a:t>‹#›</a:t>
            </a:fld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798256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BFA9F-EA53-42B4-BFE8-CAEF5048FE1F}" type="datetimeFigureOut">
              <a:rPr lang="en-AT" smtClean="0"/>
              <a:t>01/08/2025</a:t>
            </a:fld>
            <a:endParaRPr lang="en-A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7BC35-0BF1-4EBB-9107-79590BF38F92}" type="slidenum">
              <a:rPr lang="en-AT" smtClean="0"/>
              <a:t>‹#›</a:t>
            </a:fld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3956256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BFA9F-EA53-42B4-BFE8-CAEF5048FE1F}" type="datetimeFigureOut">
              <a:rPr lang="en-AT" smtClean="0"/>
              <a:t>01/08/2025</a:t>
            </a:fld>
            <a:endParaRPr lang="en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7BC35-0BF1-4EBB-9107-79590BF38F92}" type="slidenum">
              <a:rPr lang="en-AT" smtClean="0"/>
              <a:t>‹#›</a:t>
            </a:fld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2422844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BFA9F-EA53-42B4-BFE8-CAEF5048FE1F}" type="datetimeFigureOut">
              <a:rPr lang="en-AT" smtClean="0"/>
              <a:t>01/08/2025</a:t>
            </a:fld>
            <a:endParaRPr lang="en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7BC35-0BF1-4EBB-9107-79590BF38F92}" type="slidenum">
              <a:rPr lang="en-AT" smtClean="0"/>
              <a:t>‹#›</a:t>
            </a:fld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760157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BFA9F-EA53-42B4-BFE8-CAEF5048FE1F}" type="datetimeFigureOut">
              <a:rPr lang="en-AT" smtClean="0"/>
              <a:t>01/08/2025</a:t>
            </a:fld>
            <a:endParaRPr lang="en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7BC35-0BF1-4EBB-9107-79590BF38F92}" type="slidenum">
              <a:rPr lang="en-AT" smtClean="0"/>
              <a:t>‹#›</a:t>
            </a:fld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530940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BFA9F-EA53-42B4-BFE8-CAEF5048FE1F}" type="datetimeFigureOut">
              <a:rPr lang="en-AT" smtClean="0"/>
              <a:t>01/08/2025</a:t>
            </a:fld>
            <a:endParaRPr lang="en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7BC35-0BF1-4EBB-9107-79590BF38F92}" type="slidenum">
              <a:rPr lang="en-AT" smtClean="0"/>
              <a:t>‹#›</a:t>
            </a:fld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2441395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E1BFA9F-EA53-42B4-BFE8-CAEF5048FE1F}" type="datetimeFigureOut">
              <a:rPr lang="en-AT" smtClean="0"/>
              <a:t>01/08/2025</a:t>
            </a:fld>
            <a:endParaRPr lang="en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E77BC35-0BF1-4EBB-9107-79590BF38F92}" type="slidenum">
              <a:rPr lang="en-AT" smtClean="0"/>
              <a:t>‹#›</a:t>
            </a:fld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3506849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BECF990-7656-F258-8A2B-A802FB8A5F27}"/>
              </a:ext>
            </a:extLst>
          </p:cNvPr>
          <p:cNvSpPr txBox="1"/>
          <p:nvPr/>
        </p:nvSpPr>
        <p:spPr>
          <a:xfrm>
            <a:off x="2183306" y="243840"/>
            <a:ext cx="2491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>
                <a:latin typeface="Equip Extended Medium" panose="02000603000000020004" pitchFamily="2" charset="0"/>
              </a:rPr>
              <a:t>Vaelora</a:t>
            </a:r>
            <a:r>
              <a:rPr lang="en-GB" dirty="0">
                <a:latin typeface="Equip Extended Medium" panose="02000603000000020004" pitchFamily="2" charset="0"/>
              </a:rPr>
              <a:t> - Character</a:t>
            </a:r>
            <a:endParaRPr lang="en-AT" dirty="0">
              <a:latin typeface="Equip Extended Medium" panose="02000603000000020004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EC24E6-61ED-23C6-DAE3-A33C6FF16849}"/>
              </a:ext>
            </a:extLst>
          </p:cNvPr>
          <p:cNvSpPr txBox="1"/>
          <p:nvPr/>
        </p:nvSpPr>
        <p:spPr>
          <a:xfrm>
            <a:off x="426896" y="800100"/>
            <a:ext cx="3512820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dirty="0"/>
              <a:t>Name:</a:t>
            </a:r>
            <a:endParaRPr lang="en-AT" sz="1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0483F3-F4BC-F5ED-A261-2476DBEB2C61}"/>
              </a:ext>
            </a:extLst>
          </p:cNvPr>
          <p:cNvSpPr txBox="1"/>
          <p:nvPr/>
        </p:nvSpPr>
        <p:spPr>
          <a:xfrm>
            <a:off x="426896" y="1155933"/>
            <a:ext cx="3512820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dirty="0"/>
              <a:t>Player:</a:t>
            </a:r>
            <a:endParaRPr lang="en-AT" sz="12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EEEA5F-AAE5-F99E-37D0-79CFD9B33885}"/>
              </a:ext>
            </a:extLst>
          </p:cNvPr>
          <p:cNvSpPr/>
          <p:nvPr/>
        </p:nvSpPr>
        <p:spPr>
          <a:xfrm>
            <a:off x="4129758" y="800100"/>
            <a:ext cx="2384426" cy="296599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T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F919F7-4991-DCC0-E651-6D6A99416A7D}"/>
              </a:ext>
            </a:extLst>
          </p:cNvPr>
          <p:cNvSpPr txBox="1"/>
          <p:nvPr/>
        </p:nvSpPr>
        <p:spPr>
          <a:xfrm>
            <a:off x="426896" y="2579265"/>
            <a:ext cx="3512820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dirty="0"/>
              <a:t>Concept:</a:t>
            </a:r>
          </a:p>
          <a:p>
            <a:endParaRPr lang="en-GB" sz="1200" dirty="0"/>
          </a:p>
          <a:p>
            <a:endParaRPr lang="en-GB" sz="1200" dirty="0"/>
          </a:p>
          <a:p>
            <a:endParaRPr lang="en-AT" sz="1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C32916-F612-14F1-528B-DC3DB647D526}"/>
              </a:ext>
            </a:extLst>
          </p:cNvPr>
          <p:cNvSpPr txBox="1"/>
          <p:nvPr/>
        </p:nvSpPr>
        <p:spPr>
          <a:xfrm>
            <a:off x="426896" y="3489094"/>
            <a:ext cx="3512820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dirty="0"/>
              <a:t>Age:   </a:t>
            </a:r>
            <a:r>
              <a:rPr lang="en-GB" sz="1200" dirty="0">
                <a:sym typeface="Wingdings" panose="05000000000000000000" pitchFamily="2" charset="2"/>
              </a:rPr>
              <a:t> C  YA   A  MA  V - _______________</a:t>
            </a:r>
            <a:endParaRPr lang="en-AT" sz="12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F059A07-6957-AD70-529C-536483FBB305}"/>
              </a:ext>
            </a:extLst>
          </p:cNvPr>
          <p:cNvSpPr txBox="1"/>
          <p:nvPr/>
        </p:nvSpPr>
        <p:spPr>
          <a:xfrm>
            <a:off x="426896" y="1511766"/>
            <a:ext cx="3512820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dirty="0"/>
              <a:t>Species:</a:t>
            </a:r>
            <a:endParaRPr lang="en-AT" sz="1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ECE686D-D2DF-D501-C28A-718A23694E20}"/>
              </a:ext>
            </a:extLst>
          </p:cNvPr>
          <p:cNvSpPr txBox="1"/>
          <p:nvPr/>
        </p:nvSpPr>
        <p:spPr>
          <a:xfrm>
            <a:off x="426896" y="1867599"/>
            <a:ext cx="3512820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dirty="0"/>
              <a:t>Culture:</a:t>
            </a:r>
            <a:endParaRPr lang="en-AT" sz="1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ED4C695-0941-F8A2-BA15-1345CB63047F}"/>
              </a:ext>
            </a:extLst>
          </p:cNvPr>
          <p:cNvSpPr txBox="1"/>
          <p:nvPr/>
        </p:nvSpPr>
        <p:spPr>
          <a:xfrm>
            <a:off x="426896" y="2223432"/>
            <a:ext cx="3512820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dirty="0"/>
              <a:t>Background:</a:t>
            </a:r>
            <a:endParaRPr lang="en-AT" sz="1200" dirty="0"/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CB2D2462-FBBD-4B7C-DDF3-2658298275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019073"/>
              </p:ext>
            </p:extLst>
          </p:nvPr>
        </p:nvGraphicFramePr>
        <p:xfrm>
          <a:off x="426896" y="4103430"/>
          <a:ext cx="1789362" cy="2194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5760">
                  <a:extLst>
                    <a:ext uri="{9D8B030D-6E8A-4147-A177-3AD203B41FA5}">
                      <a16:colId xmlns:a16="http://schemas.microsoft.com/office/drawing/2014/main" val="1721352098"/>
                    </a:ext>
                  </a:extLst>
                </a:gridCol>
                <a:gridCol w="830199">
                  <a:extLst>
                    <a:ext uri="{9D8B030D-6E8A-4147-A177-3AD203B41FA5}">
                      <a16:colId xmlns:a16="http://schemas.microsoft.com/office/drawing/2014/main" val="989080812"/>
                    </a:ext>
                  </a:extLst>
                </a:gridCol>
                <a:gridCol w="593403">
                  <a:extLst>
                    <a:ext uri="{9D8B030D-6E8A-4147-A177-3AD203B41FA5}">
                      <a16:colId xmlns:a16="http://schemas.microsoft.com/office/drawing/2014/main" val="3189508103"/>
                    </a:ext>
                  </a:extLst>
                </a:gridCol>
              </a:tblGrid>
              <a:tr h="129540">
                <a:tc rowSpan="3"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Body</a:t>
                      </a:r>
                      <a:endParaRPr lang="en-AT" sz="1200" dirty="0"/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Might</a:t>
                      </a:r>
                      <a:endParaRPr lang="en-A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1653409"/>
                  </a:ext>
                </a:extLst>
              </a:tr>
              <a:tr h="129540">
                <a:tc vMerge="1">
                  <a:txBody>
                    <a:bodyPr/>
                    <a:lstStyle/>
                    <a:p>
                      <a:endParaRPr lang="en-A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Agility</a:t>
                      </a:r>
                      <a:endParaRPr lang="en-A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2061510"/>
                  </a:ext>
                </a:extLst>
              </a:tr>
              <a:tr h="129540">
                <a:tc vMerge="1">
                  <a:txBody>
                    <a:bodyPr/>
                    <a:lstStyle/>
                    <a:p>
                      <a:endParaRPr lang="en-A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Fortitude</a:t>
                      </a:r>
                      <a:endParaRPr lang="en-A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065031"/>
                  </a:ext>
                </a:extLst>
              </a:tr>
              <a:tr h="129540">
                <a:tc rowSpan="3">
                  <a:txBody>
                    <a:bodyPr/>
                    <a:lstStyle/>
                    <a:p>
                      <a:pPr algn="ctr"/>
                      <a:r>
                        <a:rPr lang="en-GB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Mind</a:t>
                      </a:r>
                      <a:endParaRPr lang="en-AT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Wit</a:t>
                      </a:r>
                      <a:endParaRPr lang="en-A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3762708"/>
                  </a:ext>
                </a:extLst>
              </a:tr>
              <a:tr h="129540">
                <a:tc vMerge="1">
                  <a:txBody>
                    <a:bodyPr/>
                    <a:lstStyle/>
                    <a:p>
                      <a:endParaRPr lang="en-A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Focus</a:t>
                      </a:r>
                      <a:endParaRPr lang="en-A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8247862"/>
                  </a:ext>
                </a:extLst>
              </a:tr>
              <a:tr h="129540">
                <a:tc vMerge="1">
                  <a:txBody>
                    <a:bodyPr/>
                    <a:lstStyle/>
                    <a:p>
                      <a:endParaRPr lang="en-A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Presence</a:t>
                      </a:r>
                      <a:endParaRPr lang="en-A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5957675"/>
                  </a:ext>
                </a:extLst>
              </a:tr>
              <a:tr h="129540">
                <a:tc rowSpan="2"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Soul</a:t>
                      </a:r>
                      <a:endParaRPr lang="en-AT" sz="1200" dirty="0"/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Spirit</a:t>
                      </a:r>
                      <a:endParaRPr lang="en-A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7371180"/>
                  </a:ext>
                </a:extLst>
              </a:tr>
              <a:tr h="129540">
                <a:tc vMerge="1">
                  <a:txBody>
                    <a:bodyPr/>
                    <a:lstStyle/>
                    <a:p>
                      <a:endParaRPr lang="en-A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Cunning</a:t>
                      </a:r>
                      <a:endParaRPr lang="en-A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116061"/>
                  </a:ext>
                </a:extLst>
              </a:tr>
            </a:tbl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9CA224FF-6CEA-1B08-2136-766F26D46D45}"/>
              </a:ext>
            </a:extLst>
          </p:cNvPr>
          <p:cNvSpPr txBox="1"/>
          <p:nvPr/>
        </p:nvSpPr>
        <p:spPr>
          <a:xfrm>
            <a:off x="786539" y="3844925"/>
            <a:ext cx="9877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Equip Extended Medium" panose="02000603000000020004" pitchFamily="2" charset="0"/>
              </a:rPr>
              <a:t>Attributes</a:t>
            </a:r>
            <a:endParaRPr lang="en-AT" sz="1200" dirty="0">
              <a:latin typeface="Equip Extended Medium" panose="02000603000000020004" pitchFamily="2" charset="0"/>
            </a:endParaRPr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5EFA88BF-1C76-6D01-F254-850E9CCCE5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4280272"/>
              </p:ext>
            </p:extLst>
          </p:nvPr>
        </p:nvGraphicFramePr>
        <p:xfrm>
          <a:off x="2575901" y="4103430"/>
          <a:ext cx="3960000" cy="3901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868675185"/>
                    </a:ext>
                  </a:extLst>
                </a:gridCol>
                <a:gridCol w="270000">
                  <a:extLst>
                    <a:ext uri="{9D8B030D-6E8A-4147-A177-3AD203B41FA5}">
                      <a16:colId xmlns:a16="http://schemas.microsoft.com/office/drawing/2014/main" val="220368262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668731311"/>
                    </a:ext>
                  </a:extLst>
                </a:gridCol>
                <a:gridCol w="270000">
                  <a:extLst>
                    <a:ext uri="{9D8B030D-6E8A-4147-A177-3AD203B41FA5}">
                      <a16:colId xmlns:a16="http://schemas.microsoft.com/office/drawing/2014/main" val="1706048162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3020441314"/>
                    </a:ext>
                  </a:extLst>
                </a:gridCol>
                <a:gridCol w="270000">
                  <a:extLst>
                    <a:ext uri="{9D8B030D-6E8A-4147-A177-3AD203B41FA5}">
                      <a16:colId xmlns:a16="http://schemas.microsoft.com/office/drawing/2014/main" val="1655727792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4260965840"/>
                    </a:ext>
                  </a:extLst>
                </a:gridCol>
                <a:gridCol w="270000">
                  <a:extLst>
                    <a:ext uri="{9D8B030D-6E8A-4147-A177-3AD203B41FA5}">
                      <a16:colId xmlns:a16="http://schemas.microsoft.com/office/drawing/2014/main" val="497543651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b="1" dirty="0"/>
                        <a:t>Martial</a:t>
                      </a:r>
                      <a:endParaRPr lang="en-AT" sz="10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A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b="1" dirty="0"/>
                        <a:t>Exploration</a:t>
                      </a:r>
                      <a:endParaRPr lang="en-AT" sz="10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AT" sz="12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b="1" dirty="0"/>
                        <a:t>Social</a:t>
                      </a:r>
                      <a:endParaRPr lang="en-AT" sz="10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AT" sz="12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b="1" dirty="0"/>
                        <a:t>Magic</a:t>
                      </a:r>
                      <a:endParaRPr lang="en-AT" sz="10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AT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22790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800" dirty="0"/>
                        <a:t>Melee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Athletics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Persuasion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Attune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679832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800" dirty="0"/>
                        <a:t>Brawl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Stealth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Deception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Rituals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983189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800" dirty="0"/>
                        <a:t>Archery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Survival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Intimidate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Occultism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24790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800" dirty="0"/>
                        <a:t>Dodge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Ride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Empathy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Meditation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6688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800" dirty="0"/>
                        <a:t>Tactics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Navigation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Etiquette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Alchemy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43123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800" dirty="0"/>
                        <a:t>Sieges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 err="1"/>
                        <a:t>Climibing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Seduction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096114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800" dirty="0"/>
                        <a:t>Throwing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Swimming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Perform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028613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800" dirty="0"/>
                        <a:t>Shields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Tracking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Inquire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0420665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b="1" dirty="0"/>
                        <a:t>Knowledge</a:t>
                      </a:r>
                      <a:endParaRPr lang="en-AT" sz="10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A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b="1" dirty="0"/>
                        <a:t>Crafts</a:t>
                      </a:r>
                      <a:endParaRPr lang="en-AT" sz="10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AT" sz="12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b="1" dirty="0"/>
                        <a:t>Investigation</a:t>
                      </a:r>
                      <a:endParaRPr lang="en-AT" sz="10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AT" sz="12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b="1" dirty="0"/>
                        <a:t>Politics</a:t>
                      </a:r>
                      <a:endParaRPr lang="en-AT" sz="10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AT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591375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800" dirty="0"/>
                        <a:t>History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Smithing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Observation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Command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65921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800" dirty="0"/>
                        <a:t>Theology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Mechanics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Investigate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 err="1"/>
                        <a:t>Bureaucr</a:t>
                      </a:r>
                      <a:r>
                        <a:rPr lang="en-GB" sz="800" dirty="0"/>
                        <a:t>.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723525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800" dirty="0"/>
                        <a:t>Language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Weaving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Streetwise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Espionage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24405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800" dirty="0"/>
                        <a:t>Zoology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Cooking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Subterfuge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Trade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777239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800" dirty="0"/>
                        <a:t>Mechanics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Drawing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Forgery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Law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197349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800" dirty="0"/>
                        <a:t>Philosophy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Carpentry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Interrogate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Diplomacy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079190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800" dirty="0"/>
                        <a:t>Maths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Masonry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Evasion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Politics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994708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800" dirty="0"/>
                        <a:t>Herbalism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Medicine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Smuggling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Finances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1104846"/>
                  </a:ext>
                </a:extLst>
              </a:tr>
            </a:tbl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BEA88F4D-C827-B127-C6D1-C022A19498E9}"/>
              </a:ext>
            </a:extLst>
          </p:cNvPr>
          <p:cNvSpPr txBox="1"/>
          <p:nvPr/>
        </p:nvSpPr>
        <p:spPr>
          <a:xfrm>
            <a:off x="4263192" y="3840501"/>
            <a:ext cx="5854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Equip Extended Medium" panose="02000603000000020004" pitchFamily="2" charset="0"/>
              </a:rPr>
              <a:t>Skills</a:t>
            </a:r>
            <a:endParaRPr lang="en-AT" sz="1200" dirty="0">
              <a:latin typeface="Equip Extended Medium" panose="02000603000000020004" pitchFamily="2" charset="0"/>
            </a:endParaRPr>
          </a:p>
        </p:txBody>
      </p:sp>
      <p:pic>
        <p:nvPicPr>
          <p:cNvPr id="1028" name="Picture 4" descr="Generated image">
            <a:extLst>
              <a:ext uri="{FF2B5EF4-FFF2-40B4-BE49-F238E27FC236}">
                <a16:creationId xmlns:a16="http://schemas.microsoft.com/office/drawing/2014/main" id="{547C5618-9D23-111A-0BB5-603BD2F6C7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61" y="7004176"/>
            <a:ext cx="2329125" cy="232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DAEA1E7-B7A4-B631-ED47-29767268C0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1215066"/>
              </p:ext>
            </p:extLst>
          </p:nvPr>
        </p:nvGraphicFramePr>
        <p:xfrm>
          <a:off x="2575901" y="8168739"/>
          <a:ext cx="3494699" cy="1645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37424">
                  <a:extLst>
                    <a:ext uri="{9D8B030D-6E8A-4147-A177-3AD203B41FA5}">
                      <a16:colId xmlns:a16="http://schemas.microsoft.com/office/drawing/2014/main" val="989080812"/>
                    </a:ext>
                  </a:extLst>
                </a:gridCol>
                <a:gridCol w="846050">
                  <a:extLst>
                    <a:ext uri="{9D8B030D-6E8A-4147-A177-3AD203B41FA5}">
                      <a16:colId xmlns:a16="http://schemas.microsoft.com/office/drawing/2014/main" val="3189508103"/>
                    </a:ext>
                  </a:extLst>
                </a:gridCol>
                <a:gridCol w="911225">
                  <a:extLst>
                    <a:ext uri="{9D8B030D-6E8A-4147-A177-3AD203B41FA5}">
                      <a16:colId xmlns:a16="http://schemas.microsoft.com/office/drawing/2014/main" val="233577115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GB" sz="1000" dirty="0"/>
                        <a:t>Health</a:t>
                      </a:r>
                      <a:r>
                        <a:rPr lang="en-GB" sz="1200" dirty="0"/>
                        <a:t> </a:t>
                      </a:r>
                      <a:r>
                        <a:rPr lang="en-GB" sz="800" dirty="0"/>
                        <a:t>(Might + Fortitude)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dirty="0"/>
                        <a:t>Current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n-GB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Max</a:t>
                      </a:r>
                      <a:endParaRPr lang="en-AT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165340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Face</a:t>
                      </a:r>
                      <a:r>
                        <a:rPr lang="en-GB" sz="1200" dirty="0"/>
                        <a:t> </a:t>
                      </a:r>
                      <a:r>
                        <a:rPr lang="en-GB" sz="800" dirty="0"/>
                        <a:t>(</a:t>
                      </a:r>
                      <a:r>
                        <a:rPr lang="en-GB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Spirit + Focus)</a:t>
                      </a:r>
                      <a:endParaRPr lang="en-AT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206151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Initiative</a:t>
                      </a:r>
                      <a:r>
                        <a:rPr lang="en-GB" sz="800" dirty="0"/>
                        <a:t> (Wit+ Agility + Cun / 2)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06503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Fatigue</a:t>
                      </a:r>
                      <a:r>
                        <a:rPr lang="en-GB" sz="1200" dirty="0"/>
                        <a:t> </a:t>
                      </a:r>
                      <a:r>
                        <a:rPr lang="en-GB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(Fortitude + Spirit)</a:t>
                      </a:r>
                      <a:endParaRPr lang="en-AT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376270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Speed</a:t>
                      </a:r>
                      <a:r>
                        <a:rPr lang="en-GB" sz="1200" dirty="0"/>
                        <a:t> </a:t>
                      </a:r>
                      <a:r>
                        <a:rPr lang="en-GB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(Agilityx2)</a:t>
                      </a:r>
                      <a:endParaRPr lang="en-AT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8247862"/>
                  </a:ext>
                </a:extLst>
              </a:tr>
              <a:tr h="129540">
                <a:tc>
                  <a:txBody>
                    <a:bodyPr/>
                    <a:lstStyle/>
                    <a:p>
                      <a:r>
                        <a:rPr lang="en-GB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Burden</a:t>
                      </a:r>
                      <a:r>
                        <a:rPr lang="en-GB" sz="1200" dirty="0"/>
                        <a:t> </a:t>
                      </a:r>
                      <a:r>
                        <a:rPr lang="en-GB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(Might + Fortitude)</a:t>
                      </a:r>
                      <a:endParaRPr lang="en-AT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59576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93481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Generated image">
            <a:extLst>
              <a:ext uri="{FF2B5EF4-FFF2-40B4-BE49-F238E27FC236}">
                <a16:creationId xmlns:a16="http://schemas.microsoft.com/office/drawing/2014/main" id="{7AB898AE-82F9-4DC4-35A4-2A33544B03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0890" y="4232121"/>
            <a:ext cx="2004539" cy="2004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C676CE5-5FB4-94B1-6CB4-C737FC4DF753}"/>
              </a:ext>
            </a:extLst>
          </p:cNvPr>
          <p:cNvSpPr txBox="1"/>
          <p:nvPr/>
        </p:nvSpPr>
        <p:spPr>
          <a:xfrm>
            <a:off x="426896" y="285029"/>
            <a:ext cx="2491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>
                <a:latin typeface="Equip Extended Medium" panose="02000603000000020004" pitchFamily="2" charset="0"/>
              </a:rPr>
              <a:t>Vaelora</a:t>
            </a:r>
            <a:r>
              <a:rPr lang="en-GB" dirty="0">
                <a:latin typeface="Equip Extended Medium" panose="02000603000000020004" pitchFamily="2" charset="0"/>
              </a:rPr>
              <a:t> - Character</a:t>
            </a:r>
            <a:endParaRPr lang="en-AT" dirty="0">
              <a:latin typeface="Equip Extended Medium" panose="02000603000000020004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7D1374-5C65-88DF-81C9-56C0D229DF4B}"/>
              </a:ext>
            </a:extLst>
          </p:cNvPr>
          <p:cNvSpPr txBox="1"/>
          <p:nvPr/>
        </p:nvSpPr>
        <p:spPr>
          <a:xfrm>
            <a:off x="3087718" y="331195"/>
            <a:ext cx="3512820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dirty="0"/>
              <a:t>Name:</a:t>
            </a:r>
            <a:endParaRPr lang="en-AT" sz="1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84F0EB-C947-F05B-DDCE-4CD20367C6BE}"/>
              </a:ext>
            </a:extLst>
          </p:cNvPr>
          <p:cNvSpPr txBox="1"/>
          <p:nvPr/>
        </p:nvSpPr>
        <p:spPr>
          <a:xfrm>
            <a:off x="3087718" y="678623"/>
            <a:ext cx="3512820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dirty="0"/>
              <a:t>Player:</a:t>
            </a:r>
            <a:endParaRPr lang="en-AT" sz="1200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7B8B560C-9D9A-0265-F39C-049CEB33B8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3116558"/>
              </p:ext>
            </p:extLst>
          </p:nvPr>
        </p:nvGraphicFramePr>
        <p:xfrm>
          <a:off x="426896" y="1254211"/>
          <a:ext cx="6097472" cy="3566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24368">
                  <a:extLst>
                    <a:ext uri="{9D8B030D-6E8A-4147-A177-3AD203B41FA5}">
                      <a16:colId xmlns:a16="http://schemas.microsoft.com/office/drawing/2014/main" val="2475160377"/>
                    </a:ext>
                  </a:extLst>
                </a:gridCol>
                <a:gridCol w="1524368">
                  <a:extLst>
                    <a:ext uri="{9D8B030D-6E8A-4147-A177-3AD203B41FA5}">
                      <a16:colId xmlns:a16="http://schemas.microsoft.com/office/drawing/2014/main" val="4087474799"/>
                    </a:ext>
                  </a:extLst>
                </a:gridCol>
                <a:gridCol w="1524368">
                  <a:extLst>
                    <a:ext uri="{9D8B030D-6E8A-4147-A177-3AD203B41FA5}">
                      <a16:colId xmlns:a16="http://schemas.microsoft.com/office/drawing/2014/main" val="3466671118"/>
                    </a:ext>
                  </a:extLst>
                </a:gridCol>
                <a:gridCol w="1524368">
                  <a:extLst>
                    <a:ext uri="{9D8B030D-6E8A-4147-A177-3AD203B41FA5}">
                      <a16:colId xmlns:a16="http://schemas.microsoft.com/office/drawing/2014/main" val="1009513573"/>
                    </a:ext>
                  </a:extLst>
                </a:gridCol>
              </a:tblGrid>
              <a:tr h="195648"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Item</a:t>
                      </a:r>
                      <a:endParaRPr lang="en-AT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Tags</a:t>
                      </a:r>
                      <a:endParaRPr lang="en-AT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Item</a:t>
                      </a:r>
                      <a:endParaRPr lang="en-AT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Tags</a:t>
                      </a:r>
                      <a:endParaRPr lang="en-AT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061099"/>
                  </a:ext>
                </a:extLst>
              </a:tr>
              <a:tr h="195648"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7243131"/>
                  </a:ext>
                </a:extLst>
              </a:tr>
              <a:tr h="195648"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4680897"/>
                  </a:ext>
                </a:extLst>
              </a:tr>
              <a:tr h="195648"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698851"/>
                  </a:ext>
                </a:extLst>
              </a:tr>
              <a:tr h="195648"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1788104"/>
                  </a:ext>
                </a:extLst>
              </a:tr>
              <a:tr h="195648"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931677"/>
                  </a:ext>
                </a:extLst>
              </a:tr>
              <a:tr h="195648"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8807983"/>
                  </a:ext>
                </a:extLst>
              </a:tr>
              <a:tr h="195648"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3975046"/>
                  </a:ext>
                </a:extLst>
              </a:tr>
              <a:tr h="195648"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8809023"/>
                  </a:ext>
                </a:extLst>
              </a:tr>
              <a:tr h="195648"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5706114"/>
                  </a:ext>
                </a:extLst>
              </a:tr>
              <a:tr h="195648"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114385"/>
                  </a:ext>
                </a:extLst>
              </a:tr>
              <a:tr h="195648"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5188602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DC3C4D55-2719-092A-958B-FC3E5422253F}"/>
              </a:ext>
            </a:extLst>
          </p:cNvPr>
          <p:cNvSpPr/>
          <p:nvPr/>
        </p:nvSpPr>
        <p:spPr>
          <a:xfrm>
            <a:off x="426896" y="5626443"/>
            <a:ext cx="6097472" cy="40777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T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F0B1F9A-4CFF-3577-15B4-4D81B73A8A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149" y="5626443"/>
            <a:ext cx="1437503" cy="958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9959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163</Words>
  <Application>Microsoft Office PowerPoint</Application>
  <PresentationFormat>A4 Paper (210x297 mm)</PresentationFormat>
  <Paragraphs>106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Aptos</vt:lpstr>
      <vt:lpstr>Aptos Display</vt:lpstr>
      <vt:lpstr>Arial</vt:lpstr>
      <vt:lpstr>Equip Extended Medium</vt:lpstr>
      <vt:lpstr>Wingdings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Daniel Eder</dc:creator>
  <cp:lastModifiedBy>Daniel Eder</cp:lastModifiedBy>
  <cp:revision>8</cp:revision>
  <dcterms:created xsi:type="dcterms:W3CDTF">2025-07-31T17:08:30Z</dcterms:created>
  <dcterms:modified xsi:type="dcterms:W3CDTF">2025-08-01T14:00:29Z</dcterms:modified>
</cp:coreProperties>
</file>