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6858000" cy="9906000" type="A4"/>
  <p:notesSz cx="6858000" cy="9144000"/>
  <p:defaultTextStyle>
    <a:defPPr>
      <a:defRPr lang="en-A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>
        <p:scale>
          <a:sx n="125" d="100"/>
          <a:sy n="125" d="100"/>
        </p:scale>
        <p:origin x="1308" y="-2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7C121-EBD9-FF1F-75C6-D17A5284C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en-US"/>
              <a:t>Click to edit Master title style</a:t>
            </a:r>
            <a:endParaRPr lang="en-A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BFBDE-737E-4269-1A7A-A6764BEC4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en-US"/>
              <a:t>Click to edit Master subtitle style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4B868-6F6C-96EB-FED6-31089E023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C73C4-0559-55C1-19E2-A5AB57CC7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93120-C28B-4D14-ED01-85853F0F6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444227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4B228-0202-1CC9-C3E3-894DBC64A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CE3B7-FA25-34D8-750A-391D05DEF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B8B76-D4C7-A8FD-C947-F12B9A323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D1204-BBC9-3F0B-E3D4-553D4684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FD1AE-0205-7F70-0339-C187A1200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01914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F4833-38AD-88FE-4587-3529A5AD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en-US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9CB07-0DE1-8E64-4C9C-29C8A33BD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82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82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82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B92CE-6D6F-FAD0-B23B-959707A45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1C86B-DD34-6450-6EFD-3D3B652B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06C2E-B594-F34E-7B03-10B483387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317077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03527-6252-0D82-C0D3-18ACC4757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DEA14-AA80-9C1B-962D-B1F455727B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78914F-F0E9-D96C-BA72-39399312FC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7BC245-D148-BDE6-15B2-A3D24E64F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011C8E-FCD0-C736-8632-0938F2388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2AD2C6-AD61-9AD9-FC7A-0A911CF28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71937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A13B5-DB72-A4FB-15AC-7B9D23851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F8351-9485-2FA9-C0FF-721828D06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08967-8188-C37B-DB72-ACB6601A9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E1072-2A22-0987-33BA-543838E6FD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608226-6E88-A351-0D48-F5198C62EC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F10A3E-968E-4DD0-16BC-D2EB0AC63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7BD87C-9BC6-4011-AF86-BDBE82AB7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01B6D7-6A40-A204-2612-356D7E9D7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423856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CE62-0C52-A5FD-EBB9-231E6C2B3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C26776-DF7B-7069-CCC0-F8AD38D3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1081FF-76ED-A521-1A95-85803A0C1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4ECF1-0122-366B-314E-1D60C6BBB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320836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EF8F83-F12B-D02A-FC72-5B46D85D8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DC21C8-B5F9-EBC7-4FC3-10531A26F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28F0A-F90B-03D3-DFDF-58026F262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13142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2E04A-A563-E752-6C1A-BBABDE364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15E0E-0573-9AB9-38CD-2062AF6B8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23CCA-89F6-2F24-2439-465DEE290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3B04E-3C99-103B-B6CF-011033309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D12CCF-5E82-06CE-2598-5B6D0B0B5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70686-9C4A-BEA6-9327-FD38743F0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95466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2D33F-120B-DDA3-2D25-F1136A0F0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A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56E97B-198E-6114-D8B7-037E2599AA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en-A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43DA7-2889-498E-94B9-1B9BCBB64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D092E-4B0B-3B0C-AF0A-5B36719E4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C31F9-962E-CFC9-A160-8302E74FC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559314-FBCE-9992-763F-2E61A6518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124306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5FEA0-2892-3540-8A01-4F2064653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C219D8-9D54-AEA6-5BA2-A63E0CA5E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6AC21-8F55-62B3-73B3-A6A3EE472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1EF28-3E27-8125-DA05-474C8C1B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5DED7-3CD6-F9DF-3CDE-3AE9CC956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070970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CCE2C0-8B6A-8515-AE75-B0247FD08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0A8723-A598-10C8-830E-34833ADA4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21771-7E5F-EA32-181B-20563D968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F3905-EDDD-B40B-5A75-A91A3B7A6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3A4D-88C0-90D5-A111-5983EAB2F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130373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6B5A19-8AF9-D164-8353-DA90EEC36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92716-70F3-71F7-EB30-48B73AC93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D423D-9223-8C5B-25BD-63A3CB964B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F658B6-BF00-4694-A197-6455EB5E8BC7}" type="datetimeFigureOut">
              <a:rPr lang="en-AT" smtClean="0"/>
              <a:t>01/08/2025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39E2B-9ED1-6201-DB0B-DB90978E4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D8F31-5958-D29F-F8F3-FDFA62D0F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F79814-08B3-4C03-893E-E365EDCCA38F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04444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T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C804D-D944-8A8B-2FDD-5EB544E46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DD45D41-2870-6EC9-CDA7-48D264784142}"/>
              </a:ext>
            </a:extLst>
          </p:cNvPr>
          <p:cNvSpPr txBox="1"/>
          <p:nvPr/>
        </p:nvSpPr>
        <p:spPr>
          <a:xfrm>
            <a:off x="0" y="391885"/>
            <a:ext cx="3429000" cy="276999"/>
          </a:xfrm>
          <a:prstGeom prst="rect">
            <a:avLst/>
          </a:prstGeom>
          <a:solidFill>
            <a:srgbClr val="6521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Equip Extended Medium" panose="02000603000000020004" pitchFamily="2" charset="0"/>
              </a:rPr>
              <a:t>Core Concept</a:t>
            </a:r>
            <a:endParaRPr lang="en-AT" sz="12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84464-FFC5-DA14-12EA-022A915E3F2A}"/>
              </a:ext>
            </a:extLst>
          </p:cNvPr>
          <p:cNvSpPr txBox="1"/>
          <p:nvPr/>
        </p:nvSpPr>
        <p:spPr>
          <a:xfrm>
            <a:off x="0" y="689872"/>
            <a:ext cx="342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sz="1000" i="1" dirty="0"/>
              <a:t>"The world is vast and veiled, its truths hidden in whispers of spirit and shadow. Every choice resonates</a:t>
            </a:r>
            <a:r>
              <a:rPr lang="en-GB" sz="1000" i="1" dirty="0"/>
              <a:t> - t</a:t>
            </a:r>
            <a:r>
              <a:rPr lang="en-AT" sz="1000" i="1" dirty="0" err="1"/>
              <a:t>hrough</a:t>
            </a:r>
            <a:r>
              <a:rPr lang="en-AT" sz="1000" i="1" dirty="0"/>
              <a:t> flesh, will, and soul.“</a:t>
            </a:r>
            <a:endParaRPr lang="en-GB" sz="1000" i="1" dirty="0"/>
          </a:p>
          <a:p>
            <a:endParaRPr lang="en-AT" sz="1000" dirty="0"/>
          </a:p>
          <a:p>
            <a:r>
              <a:rPr lang="en-AT" sz="1000" dirty="0" err="1"/>
              <a:t>Vaelora</a:t>
            </a:r>
            <a:r>
              <a:rPr lang="en-AT" sz="1000" dirty="0"/>
              <a:t> is a dangerous, spirit‑haunted world. These rules provide the essentials to quickly run dramatic adventures filled with </a:t>
            </a:r>
            <a:r>
              <a:rPr lang="en-AT" sz="1000" b="1" dirty="0"/>
              <a:t>combat</a:t>
            </a:r>
            <a:r>
              <a:rPr lang="en-AT" sz="1000" dirty="0"/>
              <a:t>, </a:t>
            </a:r>
            <a:r>
              <a:rPr lang="en-AT" sz="1000" b="1" dirty="0"/>
              <a:t>social intrigue</a:t>
            </a:r>
            <a:r>
              <a:rPr lang="en-AT" sz="1000" dirty="0"/>
              <a:t>, and </a:t>
            </a:r>
            <a:r>
              <a:rPr lang="en-AT" sz="1000" b="1" dirty="0"/>
              <a:t>spiritual consequence</a:t>
            </a:r>
            <a:r>
              <a:rPr lang="en-AT" sz="1000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455C05-C0A7-E50B-E1BA-C9F316988420}"/>
              </a:ext>
            </a:extLst>
          </p:cNvPr>
          <p:cNvSpPr txBox="1"/>
          <p:nvPr/>
        </p:nvSpPr>
        <p:spPr>
          <a:xfrm>
            <a:off x="-14792" y="6081471"/>
            <a:ext cx="3429000" cy="276999"/>
          </a:xfrm>
          <a:prstGeom prst="rect">
            <a:avLst/>
          </a:prstGeom>
          <a:solidFill>
            <a:srgbClr val="6521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Equip Extended Medium" panose="02000603000000020004" pitchFamily="2" charset="0"/>
              </a:rPr>
              <a:t>Core Resolution System</a:t>
            </a:r>
            <a:endParaRPr lang="en-AT" sz="12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CA8C54-02FF-E83F-67B6-6E06BB5FAB4E}"/>
              </a:ext>
            </a:extLst>
          </p:cNvPr>
          <p:cNvSpPr txBox="1"/>
          <p:nvPr/>
        </p:nvSpPr>
        <p:spPr>
          <a:xfrm>
            <a:off x="-14792" y="6379458"/>
            <a:ext cx="3429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sz="1000" b="1" dirty="0"/>
              <a:t>Dice Pools</a:t>
            </a:r>
            <a:endParaRPr lang="en-AT" sz="1000" dirty="0"/>
          </a:p>
          <a:p>
            <a:pPr lvl="0"/>
            <a:r>
              <a:rPr lang="en-AT" sz="1000" dirty="0"/>
              <a:t>Build a </a:t>
            </a:r>
            <a:r>
              <a:rPr lang="en-AT" sz="1000" b="1" dirty="0"/>
              <a:t>dice pool = Attribute + Skill</a:t>
            </a:r>
            <a:r>
              <a:rPr lang="en-GB" sz="1000" b="1" dirty="0"/>
              <a:t> </a:t>
            </a:r>
            <a:r>
              <a:rPr lang="en-AT" sz="1000" dirty="0"/>
              <a:t>Roll that many </a:t>
            </a:r>
            <a:r>
              <a:rPr lang="en-AT" sz="1000" b="1" dirty="0"/>
              <a:t>d6s</a:t>
            </a:r>
            <a:r>
              <a:rPr lang="en-AT" sz="1000" dirty="0"/>
              <a:t>.</a:t>
            </a:r>
          </a:p>
          <a:p>
            <a:pPr lvl="0"/>
            <a:r>
              <a:rPr lang="en-AT" sz="1000" b="1" dirty="0"/>
              <a:t>5 or 6 = success</a:t>
            </a:r>
            <a:r>
              <a:rPr lang="en-AT" sz="1000" dirty="0"/>
              <a:t>, </a:t>
            </a:r>
            <a:r>
              <a:rPr lang="en-AT" sz="1000" b="1" dirty="0"/>
              <a:t>1–4 = failure</a:t>
            </a:r>
            <a:r>
              <a:rPr lang="en-AT" sz="1000" dirty="0"/>
              <a:t>.</a:t>
            </a:r>
          </a:p>
          <a:p>
            <a:pPr lvl="0"/>
            <a:r>
              <a:rPr lang="en-AT" sz="1000" dirty="0"/>
              <a:t>Compare your total successes to the </a:t>
            </a:r>
            <a:r>
              <a:rPr lang="en-AT" sz="1000" b="1" dirty="0"/>
              <a:t>Difficulty (1–4)</a:t>
            </a:r>
            <a:r>
              <a:rPr lang="en-AT" sz="1000" dirty="0"/>
              <a:t> set by the GM.</a:t>
            </a:r>
            <a:endParaRPr lang="en-GB" sz="1000" dirty="0"/>
          </a:p>
          <a:p>
            <a:pPr lvl="0"/>
            <a:endParaRPr lang="en-GB" sz="1000" dirty="0"/>
          </a:p>
          <a:p>
            <a:pPr lvl="0"/>
            <a:endParaRPr lang="en-GB" sz="1000" dirty="0"/>
          </a:p>
          <a:p>
            <a:pPr lvl="0"/>
            <a:endParaRPr lang="en-GB" sz="1000" dirty="0"/>
          </a:p>
          <a:p>
            <a:pPr lvl="0"/>
            <a:endParaRPr lang="en-GB" sz="1000" dirty="0"/>
          </a:p>
          <a:p>
            <a:pPr lvl="0"/>
            <a:endParaRPr lang="en-GB" sz="1000" dirty="0"/>
          </a:p>
          <a:p>
            <a:pPr lvl="0"/>
            <a:endParaRPr lang="en-GB" sz="1000" dirty="0"/>
          </a:p>
          <a:p>
            <a:pPr lvl="0"/>
            <a:endParaRPr lang="en-GB" sz="1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000" b="1" dirty="0"/>
              <a:t>Contested Roll: </a:t>
            </a:r>
            <a:r>
              <a:rPr lang="en-GB" sz="1000" dirty="0"/>
              <a:t>Opposing sides roll pools; more successes wins.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000" b="1" dirty="0"/>
              <a:t>Resistance Roll: </a:t>
            </a:r>
            <a:r>
              <a:rPr lang="en-GB" sz="1000" dirty="0"/>
              <a:t>Roll to reduce harm/effects when enduring danger.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000" b="1" dirty="0"/>
              <a:t>Teamwork: </a:t>
            </a:r>
            <a:r>
              <a:rPr lang="en-GB" sz="1000" dirty="0"/>
              <a:t>Allies can support a character’s roll; each helper rolls a relevant pool, and on at least 1 success, grants +1 die (must mark a Cooperative die).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000" b="1" dirty="0"/>
              <a:t>Group Rolls: </a:t>
            </a:r>
            <a:r>
              <a:rPr lang="en-GB" sz="1000" dirty="0"/>
              <a:t>Everyone rolls; if combined successes meet the GM’s threshold, the group succeeds </a:t>
            </a:r>
            <a:r>
              <a:rPr lang="en-GB" sz="1000" i="1" dirty="0"/>
              <a:t>OR</a:t>
            </a:r>
            <a:r>
              <a:rPr lang="en-GB" sz="1000" dirty="0"/>
              <a:t> Teamwork.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18EABC-FD45-0371-A755-293515BA3A2C}"/>
              </a:ext>
            </a:extLst>
          </p:cNvPr>
          <p:cNvCxnSpPr>
            <a:cxnSpLocks/>
          </p:cNvCxnSpPr>
          <p:nvPr/>
        </p:nvCxnSpPr>
        <p:spPr>
          <a:xfrm>
            <a:off x="3429000" y="391885"/>
            <a:ext cx="0" cy="95141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9D46501B-643C-A4DA-727F-13649A3B0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7" y="7298448"/>
            <a:ext cx="2625117" cy="82953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88508A0-0C21-8B7F-F913-20E94805D5AE}"/>
              </a:ext>
            </a:extLst>
          </p:cNvPr>
          <p:cNvSpPr txBox="1"/>
          <p:nvPr/>
        </p:nvSpPr>
        <p:spPr>
          <a:xfrm>
            <a:off x="3429000" y="391885"/>
            <a:ext cx="3429000" cy="276999"/>
          </a:xfrm>
          <a:prstGeom prst="rect">
            <a:avLst/>
          </a:prstGeom>
          <a:solidFill>
            <a:srgbClr val="6521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Equip Extended Medium" panose="02000603000000020004" pitchFamily="2" charset="0"/>
              </a:rPr>
              <a:t>Marked Dice</a:t>
            </a:r>
            <a:endParaRPr lang="en-AT" sz="12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781D462-AB6E-223A-DF41-9E4206244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793" y="1068994"/>
            <a:ext cx="3429447" cy="141516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E9C1D65-BCA0-7124-11BB-BE9FC2D670C7}"/>
              </a:ext>
            </a:extLst>
          </p:cNvPr>
          <p:cNvSpPr txBox="1"/>
          <p:nvPr/>
        </p:nvSpPr>
        <p:spPr>
          <a:xfrm>
            <a:off x="3368040" y="668884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Some abilities let you mark dice with special modifiers. Each marked die may only hold one modifier.</a:t>
            </a:r>
            <a:endParaRPr lang="en-AT" sz="1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92A828-9A43-40B6-9CFC-E068CAB3C0A7}"/>
              </a:ext>
            </a:extLst>
          </p:cNvPr>
          <p:cNvSpPr txBox="1"/>
          <p:nvPr/>
        </p:nvSpPr>
        <p:spPr>
          <a:xfrm>
            <a:off x="0" y="2013311"/>
            <a:ext cx="3429000" cy="276999"/>
          </a:xfrm>
          <a:prstGeom prst="rect">
            <a:avLst/>
          </a:prstGeom>
          <a:solidFill>
            <a:srgbClr val="6521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Equip Extended Medium" panose="02000603000000020004" pitchFamily="2" charset="0"/>
              </a:rPr>
              <a:t>Primary Attributes</a:t>
            </a:r>
            <a:endParaRPr lang="en-AT" sz="12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7CEF6C-2420-F162-A601-884DFD4870A4}"/>
              </a:ext>
            </a:extLst>
          </p:cNvPr>
          <p:cNvSpPr txBox="1"/>
          <p:nvPr/>
        </p:nvSpPr>
        <p:spPr>
          <a:xfrm>
            <a:off x="-30480" y="2290310"/>
            <a:ext cx="3429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Every character has 8 Attributes (0–5):</a:t>
            </a:r>
          </a:p>
          <a:p>
            <a:endParaRPr lang="en-GB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Might</a:t>
            </a:r>
            <a:r>
              <a:rPr lang="en-GB" sz="1000" dirty="0"/>
              <a:t>: Strength, athleticism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Agility</a:t>
            </a:r>
            <a:r>
              <a:rPr lang="en-GB" sz="1000" dirty="0"/>
              <a:t>: Reflexes, mobility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Fortitude</a:t>
            </a:r>
            <a:r>
              <a:rPr lang="en-GB" sz="1000" dirty="0"/>
              <a:t>: Endurance, toughness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Wit</a:t>
            </a:r>
            <a:r>
              <a:rPr lang="en-GB" sz="1000" dirty="0"/>
              <a:t>: Awareness, quick thinking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Focus</a:t>
            </a:r>
            <a:r>
              <a:rPr lang="en-GB" sz="1000" dirty="0"/>
              <a:t>: Mental discipline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Presence</a:t>
            </a:r>
            <a:r>
              <a:rPr lang="en-GB" sz="1000" dirty="0"/>
              <a:t>: Charisma, leadership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Spirit</a:t>
            </a:r>
            <a:r>
              <a:rPr lang="en-GB" sz="1000" dirty="0"/>
              <a:t>: Willpower, spiritual strength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Cunning</a:t>
            </a:r>
            <a:r>
              <a:rPr lang="en-GB" sz="1000" dirty="0"/>
              <a:t>: Instinct, guile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4E0542-FF9A-8655-55D8-38A87F1B5922}"/>
              </a:ext>
            </a:extLst>
          </p:cNvPr>
          <p:cNvSpPr txBox="1"/>
          <p:nvPr/>
        </p:nvSpPr>
        <p:spPr>
          <a:xfrm>
            <a:off x="0" y="3921526"/>
            <a:ext cx="3429000" cy="276999"/>
          </a:xfrm>
          <a:prstGeom prst="rect">
            <a:avLst/>
          </a:prstGeom>
          <a:solidFill>
            <a:srgbClr val="6521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Equip Extended Medium" panose="02000603000000020004" pitchFamily="2" charset="0"/>
              </a:rPr>
              <a:t>Secondary Attributes</a:t>
            </a:r>
            <a:endParaRPr lang="en-AT" sz="12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74607EE6-C620-7895-8DE1-8E1AE5ED667C}"/>
              </a:ext>
            </a:extLst>
          </p:cNvPr>
          <p:cNvGraphicFramePr>
            <a:graphicFrameLocks noGrp="1"/>
          </p:cNvGraphicFramePr>
          <p:nvPr/>
        </p:nvGraphicFramePr>
        <p:xfrm>
          <a:off x="-340" y="4211852"/>
          <a:ext cx="3398859" cy="1856292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591738">
                  <a:extLst>
                    <a:ext uri="{9D8B030D-6E8A-4147-A177-3AD203B41FA5}">
                      <a16:colId xmlns:a16="http://schemas.microsoft.com/office/drawing/2014/main" val="3812553845"/>
                    </a:ext>
                  </a:extLst>
                </a:gridCol>
                <a:gridCol w="1104052">
                  <a:extLst>
                    <a:ext uri="{9D8B030D-6E8A-4147-A177-3AD203B41FA5}">
                      <a16:colId xmlns:a16="http://schemas.microsoft.com/office/drawing/2014/main" val="246933920"/>
                    </a:ext>
                  </a:extLst>
                </a:gridCol>
                <a:gridCol w="1703069">
                  <a:extLst>
                    <a:ext uri="{9D8B030D-6E8A-4147-A177-3AD203B41FA5}">
                      <a16:colId xmlns:a16="http://schemas.microsoft.com/office/drawing/2014/main" val="3958739212"/>
                    </a:ext>
                  </a:extLst>
                </a:gridCol>
              </a:tblGrid>
              <a:tr h="1258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Secondary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Formula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Effect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extLst>
                  <a:ext uri="{0D108BD9-81ED-4DB2-BD59-A6C34878D82A}">
                    <a16:rowId xmlns:a16="http://schemas.microsoft.com/office/drawing/2014/main" val="2927345827"/>
                  </a:ext>
                </a:extLst>
              </a:tr>
              <a:tr h="24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Health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 dirty="0">
                          <a:effectLst/>
                        </a:rPr>
                        <a:t>Might + Fortitude</a:t>
                      </a:r>
                      <a:endParaRPr lang="en-A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Injuries you can take before being incapacitated.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extLst>
                  <a:ext uri="{0D108BD9-81ED-4DB2-BD59-A6C34878D82A}">
                    <a16:rowId xmlns:a16="http://schemas.microsoft.com/office/drawing/2014/main" val="4046588994"/>
                  </a:ext>
                </a:extLst>
              </a:tr>
              <a:tr h="24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Face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 dirty="0">
                          <a:effectLst/>
                        </a:rPr>
                        <a:t>Spirit + Focus</a:t>
                      </a:r>
                      <a:endParaRPr lang="en-A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Slights you can take in social conflicts before Faltering.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extLst>
                  <a:ext uri="{0D108BD9-81ED-4DB2-BD59-A6C34878D82A}">
                    <a16:rowId xmlns:a16="http://schemas.microsoft.com/office/drawing/2014/main" val="3050183481"/>
                  </a:ext>
                </a:extLst>
              </a:tr>
              <a:tr h="24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Initiative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(Wit + Agility + Cunning) ÷ 2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Adds to Initiative rolls at combat start.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extLst>
                  <a:ext uri="{0D108BD9-81ED-4DB2-BD59-A6C34878D82A}">
                    <a16:rowId xmlns:a16="http://schemas.microsoft.com/office/drawing/2014/main" val="1240220411"/>
                  </a:ext>
                </a:extLst>
              </a:tr>
              <a:tr h="24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Fatigue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Fortitude + Spirit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At 0: –2 dice to all actions (Exhausted).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extLst>
                  <a:ext uri="{0D108BD9-81ED-4DB2-BD59-A6C34878D82A}">
                    <a16:rowId xmlns:a16="http://schemas.microsoft.com/office/drawing/2014/main" val="1155749787"/>
                  </a:ext>
                </a:extLst>
              </a:tr>
              <a:tr h="3675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Speed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 dirty="0">
                          <a:effectLst/>
                        </a:rPr>
                        <a:t>Agility × 2</a:t>
                      </a:r>
                      <a:endParaRPr lang="en-A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 dirty="0">
                          <a:effectLst/>
                        </a:rPr>
                        <a:t>Distance moved per round (×3m per point); used in chases.</a:t>
                      </a:r>
                      <a:endParaRPr lang="en-A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extLst>
                  <a:ext uri="{0D108BD9-81ED-4DB2-BD59-A6C34878D82A}">
                    <a16:rowId xmlns:a16="http://schemas.microsoft.com/office/drawing/2014/main" val="2229167988"/>
                  </a:ext>
                </a:extLst>
              </a:tr>
              <a:tr h="3675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Burden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>
                          <a:effectLst/>
                        </a:rPr>
                        <a:t>Might + Fortitude</a:t>
                      </a:r>
                      <a:endParaRPr lang="en-A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700" kern="100" dirty="0">
                          <a:effectLst/>
                        </a:rPr>
                        <a:t>Heavy items carried before penalties (–1 die and half Speed each).</a:t>
                      </a:r>
                      <a:endParaRPr lang="en-A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73" marR="5473" marT="5473" marB="5473" anchor="ctr"/>
                </a:tc>
                <a:extLst>
                  <a:ext uri="{0D108BD9-81ED-4DB2-BD59-A6C34878D82A}">
                    <a16:rowId xmlns:a16="http://schemas.microsoft.com/office/drawing/2014/main" val="2901915776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489E9DA0-8360-E12B-A36F-C4FD1E7B0079}"/>
              </a:ext>
            </a:extLst>
          </p:cNvPr>
          <p:cNvSpPr txBox="1"/>
          <p:nvPr/>
        </p:nvSpPr>
        <p:spPr>
          <a:xfrm>
            <a:off x="-340" y="-7387"/>
            <a:ext cx="6873580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>
                <a:solidFill>
                  <a:schemeClr val="bg1"/>
                </a:solidFill>
                <a:latin typeface="Equip Extended Medium" panose="02000603000000020004" pitchFamily="2" charset="0"/>
              </a:rPr>
              <a:t>Vaelora</a:t>
            </a:r>
            <a:r>
              <a:rPr lang="en-GB" sz="2000" dirty="0">
                <a:solidFill>
                  <a:schemeClr val="bg1"/>
                </a:solidFill>
                <a:latin typeface="Equip Extended Medium" panose="02000603000000020004" pitchFamily="2" charset="0"/>
              </a:rPr>
              <a:t> – Quick Rules Overview</a:t>
            </a:r>
            <a:endParaRPr lang="en-AT" sz="20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711C26-432D-7D08-7AFB-652921050BE1}"/>
              </a:ext>
            </a:extLst>
          </p:cNvPr>
          <p:cNvSpPr txBox="1"/>
          <p:nvPr/>
        </p:nvSpPr>
        <p:spPr>
          <a:xfrm>
            <a:off x="3429000" y="2484157"/>
            <a:ext cx="3429000" cy="276999"/>
          </a:xfrm>
          <a:prstGeom prst="rect">
            <a:avLst/>
          </a:prstGeom>
          <a:solidFill>
            <a:srgbClr val="6521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Equip Extended Medium" panose="02000603000000020004" pitchFamily="2" charset="0"/>
              </a:rPr>
              <a:t>Dramatic Systems</a:t>
            </a:r>
            <a:endParaRPr lang="en-AT" sz="12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4D64BC-0F3B-6AF8-AA40-98307CC98049}"/>
              </a:ext>
            </a:extLst>
          </p:cNvPr>
          <p:cNvSpPr txBox="1"/>
          <p:nvPr/>
        </p:nvSpPr>
        <p:spPr>
          <a:xfrm>
            <a:off x="3443793" y="2918398"/>
            <a:ext cx="3429000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  <a:latin typeface="Equip Extended Medium" panose="02000603000000020004" pitchFamily="2" charset="0"/>
              </a:rPr>
              <a:t>Fatigue</a:t>
            </a:r>
            <a:endParaRPr lang="en-AT" sz="105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73FF7FC-91A6-B29F-FD72-DBDA49B0DA59}"/>
              </a:ext>
            </a:extLst>
          </p:cNvPr>
          <p:cNvSpPr txBox="1"/>
          <p:nvPr/>
        </p:nvSpPr>
        <p:spPr>
          <a:xfrm>
            <a:off x="3413312" y="3180008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You may be forced to spend Fatigue but you can also spend it voluntarily for: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Overexertion</a:t>
            </a:r>
            <a:r>
              <a:rPr lang="en-GB" sz="1000" dirty="0"/>
              <a:t>: Lower the action cost in combat by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Try Hard</a:t>
            </a:r>
            <a:r>
              <a:rPr lang="en-GB" sz="1000" dirty="0"/>
              <a:t>: Reroll up to 3 dice of a pool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Push Through</a:t>
            </a:r>
            <a:r>
              <a:rPr lang="en-GB" sz="1000" dirty="0"/>
              <a:t>: Get +1 die to a pool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FDCD03-4791-4274-BBF1-85733454BF7C}"/>
              </a:ext>
            </a:extLst>
          </p:cNvPr>
          <p:cNvSpPr txBox="1"/>
          <p:nvPr/>
        </p:nvSpPr>
        <p:spPr>
          <a:xfrm>
            <a:off x="3438712" y="4041114"/>
            <a:ext cx="3429000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  <a:latin typeface="Equip Extended Medium" panose="02000603000000020004" pitchFamily="2" charset="0"/>
              </a:rPr>
              <a:t>Corruption</a:t>
            </a:r>
            <a:endParaRPr lang="en-AT" sz="105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FB4589-1A00-74AF-1005-E139C81D9646}"/>
              </a:ext>
            </a:extLst>
          </p:cNvPr>
          <p:cNvSpPr txBox="1"/>
          <p:nvPr/>
        </p:nvSpPr>
        <p:spPr>
          <a:xfrm>
            <a:off x="3408231" y="4302724"/>
            <a:ext cx="3429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Some actions or exposure to the Void may give you Corruption. It is powerful, but dangerous: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You </a:t>
            </a:r>
            <a:r>
              <a:rPr lang="en-GB" sz="1000" b="1" dirty="0"/>
              <a:t>may add Corruption to all your die roles</a:t>
            </a:r>
            <a:r>
              <a:rPr lang="en-GB" sz="1000" dirty="0"/>
              <a:t> as additional dice with the </a:t>
            </a:r>
            <a:r>
              <a:rPr lang="en-GB" sz="1000" i="1" dirty="0" err="1"/>
              <a:t>Curropted</a:t>
            </a:r>
            <a:r>
              <a:rPr lang="en-GB" sz="1000" i="1" dirty="0"/>
              <a:t> </a:t>
            </a:r>
            <a:r>
              <a:rPr lang="en-GB" sz="1000" dirty="0"/>
              <a:t>marker.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Some rolls require you to add Corruption to them.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A </a:t>
            </a:r>
            <a:r>
              <a:rPr lang="en-GB" sz="1000" b="1" dirty="0"/>
              <a:t>1 on any Corruption Die triggers a Backlash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A </a:t>
            </a:r>
            <a:r>
              <a:rPr lang="en-GB" sz="1000" b="1" dirty="0"/>
              <a:t>6 on any Corruption Die triggers a Tainted Success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DCBBA7A-B9C7-E194-90F8-0DF4D0091B7B}"/>
              </a:ext>
            </a:extLst>
          </p:cNvPr>
          <p:cNvSpPr txBox="1"/>
          <p:nvPr/>
        </p:nvSpPr>
        <p:spPr>
          <a:xfrm>
            <a:off x="3429000" y="5445866"/>
            <a:ext cx="3429000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  <a:latin typeface="Equip Extended Medium" panose="02000603000000020004" pitchFamily="2" charset="0"/>
              </a:rPr>
              <a:t>Advancement</a:t>
            </a:r>
            <a:endParaRPr lang="en-AT" sz="105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28D5DD-EC1D-8159-73A7-AE78CF2FBC16}"/>
              </a:ext>
            </a:extLst>
          </p:cNvPr>
          <p:cNvSpPr txBox="1"/>
          <p:nvPr/>
        </p:nvSpPr>
        <p:spPr>
          <a:xfrm>
            <a:off x="3398519" y="5707476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In </a:t>
            </a:r>
            <a:r>
              <a:rPr lang="en-GB" sz="1000" dirty="0" err="1"/>
              <a:t>Vaelora</a:t>
            </a:r>
            <a:r>
              <a:rPr lang="en-GB" sz="1000" dirty="0"/>
              <a:t> you </a:t>
            </a:r>
            <a:r>
              <a:rPr lang="en-GB" sz="1000" b="1" dirty="0"/>
              <a:t>advance through earned Marks</a:t>
            </a:r>
            <a:r>
              <a:rPr lang="en-GB" sz="1000" dirty="0"/>
              <a:t>.</a:t>
            </a:r>
            <a:endParaRPr lang="en-GB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Gain a mark </a:t>
            </a:r>
            <a:r>
              <a:rPr lang="en-GB" sz="1000" dirty="0"/>
              <a:t>in a skill (or attribute) </a:t>
            </a:r>
            <a:r>
              <a:rPr lang="en-GB" sz="1000" b="1" dirty="0"/>
              <a:t>when you fail a test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Spend marks </a:t>
            </a:r>
            <a:r>
              <a:rPr lang="en-GB" sz="1000" dirty="0"/>
              <a:t>to: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dirty="0"/>
              <a:t>Raise an Attribute: new rank x 10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dirty="0"/>
              <a:t>Raise a Skill: new rank x new rank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dirty="0"/>
              <a:t>Learn Abilities: Tier x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CC1D67-9DE9-7585-610F-3A0D9B429ED7}"/>
              </a:ext>
            </a:extLst>
          </p:cNvPr>
          <p:cNvSpPr txBox="1"/>
          <p:nvPr/>
        </p:nvSpPr>
        <p:spPr>
          <a:xfrm>
            <a:off x="3438712" y="6712118"/>
            <a:ext cx="3429000" cy="276999"/>
          </a:xfrm>
          <a:prstGeom prst="rect">
            <a:avLst/>
          </a:prstGeom>
          <a:solidFill>
            <a:srgbClr val="6521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Equip Extended Medium" panose="02000603000000020004" pitchFamily="2" charset="0"/>
              </a:rPr>
              <a:t>Social Intrigue</a:t>
            </a:r>
            <a:endParaRPr lang="en-AT" sz="12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52DFAC-6AF4-668C-DB0B-04E430597902}"/>
              </a:ext>
            </a:extLst>
          </p:cNvPr>
          <p:cNvSpPr txBox="1"/>
          <p:nvPr/>
        </p:nvSpPr>
        <p:spPr>
          <a:xfrm>
            <a:off x="3429000" y="6989117"/>
            <a:ext cx="3429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GB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Goes in rounds, each participant </a:t>
            </a:r>
            <a:r>
              <a:rPr kumimoji="0" lang="en-GB" altLang="en-AT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hase</a:t>
            </a:r>
            <a:r>
              <a:rPr kumimoji="0" lang="en-GB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1 action per </a:t>
            </a:r>
            <a:r>
              <a:rPr kumimoji="0" lang="en-GB" altLang="en-AT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turrn</a:t>
            </a:r>
            <a:r>
              <a:rPr kumimoji="0" lang="en-GB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lang="en-GB" altLang="en-AT" sz="1000" dirty="0">
              <a:latin typeface="Arial" panose="020B0604020202020204" pitchFamily="34" charset="0"/>
            </a:endParaRPr>
          </a:p>
          <a:p>
            <a:pPr marL="628650" lvl="1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AT" altLang="en-A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Engage:</a:t>
            </a: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Persuade, charm, deceive, intimidate (inflict </a:t>
            </a:r>
            <a:r>
              <a:rPr kumimoji="0" lang="en-AT" altLang="en-A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Slights</a:t>
            </a: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</a:t>
            </a:r>
            <a:endParaRPr kumimoji="0" lang="en-GB" altLang="en-AT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28650" lvl="1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AT" altLang="en-A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Defend:</a:t>
            </a: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Fortify composure to resist Slights.</a:t>
            </a:r>
            <a:endParaRPr kumimoji="0" lang="en-GB" altLang="en-AT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28650" lvl="1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AT" altLang="en-A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Observe:</a:t>
            </a: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Gather leverage or weaknesses.</a:t>
            </a:r>
            <a:endParaRPr kumimoji="0" lang="en-GB" altLang="en-AT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28650" lvl="1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AT" altLang="en-A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Recover Composure:</a:t>
            </a: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Remove 1 Slight.</a:t>
            </a:r>
            <a:endParaRPr kumimoji="0" lang="en-GB" altLang="en-AT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AT" altLang="en-A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Slights:</a:t>
            </a: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Emotional/social damage tracked against your </a:t>
            </a:r>
            <a:r>
              <a:rPr kumimoji="0" lang="en-AT" altLang="en-A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Face</a:t>
            </a: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endParaRPr kumimoji="0" lang="en-GB" altLang="en-AT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28650" lvl="1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 Slights ≥ Face, you </a:t>
            </a:r>
            <a:r>
              <a:rPr kumimoji="0" lang="en-AT" altLang="en-A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Falter</a:t>
            </a: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(break down, withdraw, lash out, or submit).</a:t>
            </a:r>
            <a:endParaRPr kumimoji="0" lang="en-GB" altLang="en-AT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AT" altLang="en-A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Bonds &amp; Leverage:</a:t>
            </a: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Emotional ties, secrets, or advantages can add dice, rerolls, or force Faltering.</a:t>
            </a:r>
            <a:endParaRPr kumimoji="0" lang="en-GB" altLang="en-AT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AT" altLang="en-A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Approaches:</a:t>
            </a: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Charm, Deceive, Persuade, Command, Invoke.</a:t>
            </a:r>
            <a:endParaRPr kumimoji="0" lang="en-GB" altLang="en-AT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AT" altLang="en-A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Victory:</a:t>
            </a:r>
            <a:r>
              <a:rPr kumimoji="0" lang="en-AT" altLang="en-A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Reduce your opponent to Faltering or achieve your goal narratively.</a:t>
            </a:r>
          </a:p>
        </p:txBody>
      </p:sp>
    </p:spTree>
    <p:extLst>
      <p:ext uri="{BB962C8B-B14F-4D97-AF65-F5344CB8AC3E}">
        <p14:creationId xmlns:p14="http://schemas.microsoft.com/office/powerpoint/2010/main" val="2981857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DA45850-C9BC-FF63-67AF-45FE6E8BE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" y="7618899"/>
            <a:ext cx="3424743" cy="228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441935-82B9-363B-9C80-970174E33905}"/>
              </a:ext>
            </a:extLst>
          </p:cNvPr>
          <p:cNvCxnSpPr>
            <a:cxnSpLocks/>
          </p:cNvCxnSpPr>
          <p:nvPr/>
        </p:nvCxnSpPr>
        <p:spPr>
          <a:xfrm>
            <a:off x="3429000" y="391885"/>
            <a:ext cx="0" cy="95141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647ABD7-58E8-FCC4-1C3A-6FDF27767A3D}"/>
              </a:ext>
            </a:extLst>
          </p:cNvPr>
          <p:cNvSpPr txBox="1"/>
          <p:nvPr/>
        </p:nvSpPr>
        <p:spPr>
          <a:xfrm>
            <a:off x="-340" y="-7387"/>
            <a:ext cx="6873580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>
                <a:solidFill>
                  <a:schemeClr val="bg1"/>
                </a:solidFill>
                <a:latin typeface="Equip Extended Medium" panose="02000603000000020004" pitchFamily="2" charset="0"/>
              </a:rPr>
              <a:t>Vaelora</a:t>
            </a:r>
            <a:r>
              <a:rPr lang="en-GB" sz="2000" dirty="0">
                <a:solidFill>
                  <a:schemeClr val="bg1"/>
                </a:solidFill>
                <a:latin typeface="Equip Extended Medium" panose="02000603000000020004" pitchFamily="2" charset="0"/>
              </a:rPr>
              <a:t> – Quick Start Guide</a:t>
            </a:r>
            <a:endParaRPr lang="en-AT" sz="20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CEEF76-2D92-A4D1-AA7B-4E12A71C59B8}"/>
              </a:ext>
            </a:extLst>
          </p:cNvPr>
          <p:cNvSpPr txBox="1"/>
          <p:nvPr/>
        </p:nvSpPr>
        <p:spPr>
          <a:xfrm>
            <a:off x="2093" y="376666"/>
            <a:ext cx="3429000" cy="276999"/>
          </a:xfrm>
          <a:prstGeom prst="rect">
            <a:avLst/>
          </a:prstGeom>
          <a:solidFill>
            <a:srgbClr val="6521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Equip Extended Medium" panose="02000603000000020004" pitchFamily="2" charset="0"/>
              </a:rPr>
              <a:t>Combat</a:t>
            </a:r>
            <a:endParaRPr lang="en-AT" sz="12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602D19-7800-2BD0-F943-F43AD1AD8388}"/>
              </a:ext>
            </a:extLst>
          </p:cNvPr>
          <p:cNvSpPr txBox="1"/>
          <p:nvPr/>
        </p:nvSpPr>
        <p:spPr>
          <a:xfrm>
            <a:off x="-2988" y="627924"/>
            <a:ext cx="3429000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  <a:latin typeface="Equip Extended Medium" panose="02000603000000020004" pitchFamily="2" charset="0"/>
              </a:rPr>
              <a:t>Action Point Reserve</a:t>
            </a:r>
            <a:endParaRPr lang="en-AT" sz="105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12D8C2-1FCA-554C-3653-E225A2BEAF4F}"/>
              </a:ext>
            </a:extLst>
          </p:cNvPr>
          <p:cNvSpPr txBox="1"/>
          <p:nvPr/>
        </p:nvSpPr>
        <p:spPr>
          <a:xfrm>
            <a:off x="-2988" y="888866"/>
            <a:ext cx="3429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 APR = 1 + (agility + Focus + Wit) /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C7AF4B8-1B9E-C5A5-8BAB-F23E01573B34}"/>
              </a:ext>
            </a:extLst>
          </p:cNvPr>
          <p:cNvSpPr txBox="1"/>
          <p:nvPr/>
        </p:nvSpPr>
        <p:spPr>
          <a:xfrm>
            <a:off x="7450" y="1178172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AT" sz="1000" dirty="0"/>
              <a:t>Each character has an </a:t>
            </a:r>
            <a:r>
              <a:rPr lang="en-AT" sz="1000" b="1" dirty="0"/>
              <a:t>APR pool</a:t>
            </a:r>
            <a:r>
              <a:rPr lang="en-AT" sz="1000" dirty="0"/>
              <a:t> that refreshes at the start of their turn</a:t>
            </a:r>
            <a:r>
              <a:rPr lang="en-GB" sz="1000" dirty="0"/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You may hold back APR for defensive actions.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You Spend Action Points (AP) in your turn to:</a:t>
            </a:r>
            <a:endParaRPr lang="en-AT" sz="1000" dirty="0"/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3A2C911E-1914-B447-28B5-EEC2FCCFAD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755406"/>
              </p:ext>
            </p:extLst>
          </p:nvPr>
        </p:nvGraphicFramePr>
        <p:xfrm>
          <a:off x="7451" y="1907513"/>
          <a:ext cx="3410942" cy="18892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4348">
                  <a:extLst>
                    <a:ext uri="{9D8B030D-6E8A-4147-A177-3AD203B41FA5}">
                      <a16:colId xmlns:a16="http://schemas.microsoft.com/office/drawing/2014/main" val="2725042213"/>
                    </a:ext>
                  </a:extLst>
                </a:gridCol>
                <a:gridCol w="816594">
                  <a:extLst>
                    <a:ext uri="{9D8B030D-6E8A-4147-A177-3AD203B41FA5}">
                      <a16:colId xmlns:a16="http://schemas.microsoft.com/office/drawing/2014/main" val="1289219052"/>
                    </a:ext>
                  </a:extLst>
                </a:gridCol>
              </a:tblGrid>
              <a:tr h="210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 dirty="0">
                          <a:effectLst/>
                        </a:rPr>
                        <a:t>Action</a:t>
                      </a:r>
                      <a:endParaRPr lang="en-AT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 dirty="0">
                          <a:effectLst/>
                        </a:rPr>
                        <a:t>APR Cost</a:t>
                      </a:r>
                      <a:endParaRPr lang="en-AT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extLst>
                  <a:ext uri="{0D108BD9-81ED-4DB2-BD59-A6C34878D82A}">
                    <a16:rowId xmlns:a16="http://schemas.microsoft.com/office/drawing/2014/main" val="2153715065"/>
                  </a:ext>
                </a:extLst>
              </a:tr>
              <a:tr h="210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>
                          <a:effectLst/>
                        </a:rPr>
                        <a:t>Move up to Speed</a:t>
                      </a:r>
                      <a:endParaRPr lang="en-AT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>
                          <a:effectLst/>
                        </a:rPr>
                        <a:t>1</a:t>
                      </a:r>
                      <a:endParaRPr lang="en-AT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extLst>
                  <a:ext uri="{0D108BD9-81ED-4DB2-BD59-A6C34878D82A}">
                    <a16:rowId xmlns:a16="http://schemas.microsoft.com/office/drawing/2014/main" val="281693904"/>
                  </a:ext>
                </a:extLst>
              </a:tr>
              <a:tr h="210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 dirty="0">
                          <a:effectLst/>
                        </a:rPr>
                        <a:t>Dash (double Speed)</a:t>
                      </a:r>
                      <a:endParaRPr lang="en-AT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>
                          <a:effectLst/>
                        </a:rPr>
                        <a:t>2</a:t>
                      </a:r>
                      <a:endParaRPr lang="en-AT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extLst>
                  <a:ext uri="{0D108BD9-81ED-4DB2-BD59-A6C34878D82A}">
                    <a16:rowId xmlns:a16="http://schemas.microsoft.com/office/drawing/2014/main" val="2768504303"/>
                  </a:ext>
                </a:extLst>
              </a:tr>
              <a:tr h="210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>
                          <a:effectLst/>
                        </a:rPr>
                        <a:t>Strike with a weapon</a:t>
                      </a:r>
                      <a:endParaRPr lang="en-AT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>
                          <a:effectLst/>
                        </a:rPr>
                        <a:t>2</a:t>
                      </a:r>
                      <a:endParaRPr lang="en-AT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extLst>
                  <a:ext uri="{0D108BD9-81ED-4DB2-BD59-A6C34878D82A}">
                    <a16:rowId xmlns:a16="http://schemas.microsoft.com/office/drawing/2014/main" val="996098458"/>
                  </a:ext>
                </a:extLst>
              </a:tr>
              <a:tr h="413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 dirty="0">
                          <a:effectLst/>
                        </a:rPr>
                        <a:t>Block, Parry, Counterattack, Disarm, Trip, Grapple</a:t>
                      </a:r>
                      <a:endParaRPr lang="en-AT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>
                          <a:effectLst/>
                        </a:rPr>
                        <a:t>1</a:t>
                      </a:r>
                      <a:endParaRPr lang="en-AT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extLst>
                  <a:ext uri="{0D108BD9-81ED-4DB2-BD59-A6C34878D82A}">
                    <a16:rowId xmlns:a16="http://schemas.microsoft.com/office/drawing/2014/main" val="1665614280"/>
                  </a:ext>
                </a:extLst>
              </a:tr>
              <a:tr h="210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>
                          <a:effectLst/>
                        </a:rPr>
                        <a:t>Use bound spirit ability</a:t>
                      </a:r>
                      <a:endParaRPr lang="en-AT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>
                          <a:effectLst/>
                        </a:rPr>
                        <a:t>1–3</a:t>
                      </a:r>
                      <a:endParaRPr lang="en-AT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extLst>
                  <a:ext uri="{0D108BD9-81ED-4DB2-BD59-A6C34878D82A}">
                    <a16:rowId xmlns:a16="http://schemas.microsoft.com/office/drawing/2014/main" val="2377889597"/>
                  </a:ext>
                </a:extLst>
              </a:tr>
              <a:tr h="210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>
                          <a:effectLst/>
                        </a:rPr>
                        <a:t>Rely on Armor (Soak Dice)</a:t>
                      </a:r>
                      <a:endParaRPr lang="en-AT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>
                          <a:effectLst/>
                        </a:rPr>
                        <a:t>0</a:t>
                      </a:r>
                      <a:endParaRPr lang="en-AT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extLst>
                  <a:ext uri="{0D108BD9-81ED-4DB2-BD59-A6C34878D82A}">
                    <a16:rowId xmlns:a16="http://schemas.microsoft.com/office/drawing/2014/main" val="2572002193"/>
                  </a:ext>
                </a:extLst>
              </a:tr>
              <a:tr h="210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>
                          <a:effectLst/>
                        </a:rPr>
                        <a:t>Ready an action (specify trigger)</a:t>
                      </a:r>
                      <a:endParaRPr lang="en-AT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T" sz="1000" kern="100" dirty="0">
                          <a:effectLst/>
                        </a:rPr>
                        <a:t>2</a:t>
                      </a:r>
                      <a:endParaRPr lang="en-AT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72" marR="9172" marT="9172" marB="9172" anchor="ctr"/>
                </a:tc>
                <a:extLst>
                  <a:ext uri="{0D108BD9-81ED-4DB2-BD59-A6C34878D82A}">
                    <a16:rowId xmlns:a16="http://schemas.microsoft.com/office/drawing/2014/main" val="469026807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AA52BDC6-FEA2-2549-F4A1-1E15B58DB135}"/>
              </a:ext>
            </a:extLst>
          </p:cNvPr>
          <p:cNvSpPr txBox="1"/>
          <p:nvPr/>
        </p:nvSpPr>
        <p:spPr>
          <a:xfrm>
            <a:off x="-4257" y="3833247"/>
            <a:ext cx="3429000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  <a:latin typeface="Equip Extended Medium" panose="02000603000000020004" pitchFamily="2" charset="0"/>
              </a:rPr>
              <a:t>Initiative &amp; Turn Order</a:t>
            </a:r>
            <a:endParaRPr lang="en-AT" sz="105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90AC2F1-55BB-3E05-271D-34C47E801E60}"/>
              </a:ext>
            </a:extLst>
          </p:cNvPr>
          <p:cNvSpPr txBox="1"/>
          <p:nvPr/>
        </p:nvSpPr>
        <p:spPr>
          <a:xfrm>
            <a:off x="-51250" y="4094189"/>
            <a:ext cx="3429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2d6 + Initiative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4E9946A-8B4C-4713-D561-1C40040B4524}"/>
              </a:ext>
            </a:extLst>
          </p:cNvPr>
          <p:cNvSpPr txBox="1"/>
          <p:nvPr/>
        </p:nvSpPr>
        <p:spPr>
          <a:xfrm>
            <a:off x="-72019" y="4302724"/>
            <a:ext cx="3429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At the start of combat roll Initiative. This is the order of turns. Highest Initiative goes first.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Every round you: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GB" sz="1000" i="1" dirty="0"/>
              <a:t>Start of Turn Effects: </a:t>
            </a:r>
            <a:r>
              <a:rPr lang="en-GB" sz="1000" dirty="0"/>
              <a:t>Resolve any conditions, auras, or cooldowns.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GB" sz="1000" i="1" dirty="0"/>
              <a:t>APR Refresh: </a:t>
            </a:r>
            <a:r>
              <a:rPr lang="en-GB" sz="1000" dirty="0"/>
              <a:t>Reset APR to maximum.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GB" sz="1000" i="1" dirty="0"/>
              <a:t>Declare and Execute Actions: </a:t>
            </a:r>
            <a:r>
              <a:rPr lang="en-GB" sz="1000" dirty="0"/>
              <a:t>Spend APR on actions. Players are encouraged to describe intentions and be cinematic.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GB" sz="1000" i="1" dirty="0"/>
              <a:t>End of Turn Effects: </a:t>
            </a:r>
            <a:r>
              <a:rPr lang="en-GB" sz="1000" dirty="0"/>
              <a:t>Handle any ongoing effects, checks, or triggers.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000" dirty="0"/>
              <a:t>Complex Enemies and Player Characters go first, then Simple Enemies act.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4DDB9E-92A5-27DC-7E2A-8A29B81FB05C}"/>
              </a:ext>
            </a:extLst>
          </p:cNvPr>
          <p:cNvSpPr txBox="1"/>
          <p:nvPr/>
        </p:nvSpPr>
        <p:spPr>
          <a:xfrm>
            <a:off x="3362" y="6380718"/>
            <a:ext cx="3429000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  <a:latin typeface="Equip Extended Medium" panose="02000603000000020004" pitchFamily="2" charset="0"/>
              </a:rPr>
              <a:t>Complex &amp; Simple Enemies</a:t>
            </a:r>
            <a:endParaRPr lang="en-AT" sz="105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FEBE10-68CB-5282-2F18-10DB87DC1814}"/>
              </a:ext>
            </a:extLst>
          </p:cNvPr>
          <p:cNvSpPr txBox="1"/>
          <p:nvPr/>
        </p:nvSpPr>
        <p:spPr>
          <a:xfrm>
            <a:off x="-15240" y="6642328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Complex Enemies act like player characters.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Simple Enemies have a fixed DC to either attack against or resist. If you fail they have an effect (e.g. Injury) on you.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BF0F73E-01F9-7DB6-D1A4-8AF4692A3A7A}"/>
              </a:ext>
            </a:extLst>
          </p:cNvPr>
          <p:cNvSpPr txBox="1"/>
          <p:nvPr/>
        </p:nvSpPr>
        <p:spPr>
          <a:xfrm>
            <a:off x="-4257" y="7350214"/>
            <a:ext cx="3429000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  <a:latin typeface="Equip Extended Medium" panose="02000603000000020004" pitchFamily="2" charset="0"/>
              </a:rPr>
              <a:t>Attacks &amp; </a:t>
            </a:r>
            <a:r>
              <a:rPr lang="en-GB" sz="1050" dirty="0" err="1">
                <a:solidFill>
                  <a:schemeClr val="bg1"/>
                </a:solidFill>
                <a:latin typeface="Equip Extended Medium" panose="02000603000000020004" pitchFamily="2" charset="0"/>
              </a:rPr>
              <a:t>Defenses</a:t>
            </a:r>
            <a:endParaRPr lang="en-AT" sz="105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0A475F0-9231-48A4-5FA3-21BCD7AC2E41}"/>
              </a:ext>
            </a:extLst>
          </p:cNvPr>
          <p:cNvSpPr txBox="1"/>
          <p:nvPr/>
        </p:nvSpPr>
        <p:spPr>
          <a:xfrm>
            <a:off x="2093" y="7606683"/>
            <a:ext cx="3429000" cy="116955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Attacks are a Roll for </a:t>
            </a:r>
            <a:r>
              <a:rPr lang="en-GB" sz="1000" b="1" dirty="0" err="1"/>
              <a:t>Might|Agility</a:t>
            </a:r>
            <a:r>
              <a:rPr lang="en-GB" sz="1000" b="1" dirty="0"/>
              <a:t> + Skill + Weapon vs. </a:t>
            </a:r>
            <a:r>
              <a:rPr lang="en-GB" sz="1000" b="1" dirty="0" err="1"/>
              <a:t>Defense</a:t>
            </a:r>
            <a:r>
              <a:rPr lang="en-GB" sz="1000" b="1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The </a:t>
            </a:r>
            <a:r>
              <a:rPr lang="en-GB" sz="1000" b="1" dirty="0"/>
              <a:t>success margin equals the Injuries </a:t>
            </a:r>
            <a:r>
              <a:rPr lang="en-GB" sz="1000" dirty="0"/>
              <a:t>taken.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All </a:t>
            </a:r>
            <a:r>
              <a:rPr lang="en-GB" sz="1000" b="1" dirty="0"/>
              <a:t>defence can reduce the wounds </a:t>
            </a:r>
            <a:r>
              <a:rPr lang="en-GB" sz="1000" dirty="0"/>
              <a:t>you take.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Each Defence you make incurs a -2 die penalty </a:t>
            </a:r>
            <a:r>
              <a:rPr lang="en-GB" sz="1000" dirty="0"/>
              <a:t>on the next </a:t>
            </a:r>
            <a:r>
              <a:rPr lang="en-GB" sz="1000" dirty="0" err="1"/>
              <a:t>defense</a:t>
            </a:r>
            <a:r>
              <a:rPr lang="en-GB" sz="1000" dirty="0"/>
              <a:t> in this round.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Specific </a:t>
            </a:r>
            <a:r>
              <a:rPr lang="en-GB" sz="1000" b="1" dirty="0"/>
              <a:t>defence options can have additional effects</a:t>
            </a:r>
            <a:r>
              <a:rPr lang="en-GB" sz="1000" dirty="0"/>
              <a:t>: </a:t>
            </a:r>
          </a:p>
        </p:txBody>
      </p: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5AA0CC5B-4214-BD80-00E0-FCF0533908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76760"/>
              </p:ext>
            </p:extLst>
          </p:nvPr>
        </p:nvGraphicFramePr>
        <p:xfrm>
          <a:off x="3453407" y="402066"/>
          <a:ext cx="3392885" cy="2699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8319">
                  <a:extLst>
                    <a:ext uri="{9D8B030D-6E8A-4147-A177-3AD203B41FA5}">
                      <a16:colId xmlns:a16="http://schemas.microsoft.com/office/drawing/2014/main" val="2725042213"/>
                    </a:ext>
                  </a:extLst>
                </a:gridCol>
                <a:gridCol w="1342283">
                  <a:extLst>
                    <a:ext uri="{9D8B030D-6E8A-4147-A177-3AD203B41FA5}">
                      <a16:colId xmlns:a16="http://schemas.microsoft.com/office/drawing/2014/main" val="1289219052"/>
                    </a:ext>
                  </a:extLst>
                </a:gridCol>
                <a:gridCol w="1342283">
                  <a:extLst>
                    <a:ext uri="{9D8B030D-6E8A-4147-A177-3AD203B41FA5}">
                      <a16:colId xmlns:a16="http://schemas.microsoft.com/office/drawing/2014/main" val="3830548133"/>
                    </a:ext>
                  </a:extLst>
                </a:gridCol>
              </a:tblGrid>
              <a:tr h="210841">
                <a:tc>
                  <a:txBody>
                    <a:bodyPr/>
                    <a:lstStyle/>
                    <a:p>
                      <a:r>
                        <a:rPr lang="de-AT" sz="1000" dirty="0"/>
                        <a:t>Option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000"/>
                        <a:t>Roll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000" dirty="0"/>
                        <a:t>Alternate </a:t>
                      </a:r>
                      <a:r>
                        <a:rPr lang="de-AT" sz="1000" dirty="0" err="1"/>
                        <a:t>Effect</a:t>
                      </a:r>
                      <a:endParaRPr lang="de-AT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3715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AT" sz="1000" b="1" dirty="0" err="1"/>
                        <a:t>Evade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000" b="1" dirty="0" err="1"/>
                        <a:t>Agility</a:t>
                      </a:r>
                      <a:r>
                        <a:rPr lang="de-AT" sz="1000" b="1" dirty="0"/>
                        <a:t> + Dodge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Reduce defence penalties.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93904"/>
                  </a:ext>
                </a:extLst>
              </a:tr>
              <a:tr h="210841">
                <a:tc>
                  <a:txBody>
                    <a:bodyPr/>
                    <a:lstStyle/>
                    <a:p>
                      <a:r>
                        <a:rPr lang="de-AT" sz="1000" b="1" dirty="0"/>
                        <a:t>Riposte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000" b="1" dirty="0" err="1"/>
                        <a:t>Agility</a:t>
                      </a:r>
                      <a:r>
                        <a:rPr lang="de-AT" sz="1000" b="1" dirty="0"/>
                        <a:t> + Weapon </a:t>
                      </a:r>
                      <a:r>
                        <a:rPr lang="de-AT" sz="1000" b="1" dirty="0" err="1"/>
                        <a:t>Skill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If you win, deal margin as damage; if you lose, take extra injuries.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8504303"/>
                  </a:ext>
                </a:extLst>
              </a:tr>
              <a:tr h="210841">
                <a:tc>
                  <a:txBody>
                    <a:bodyPr/>
                    <a:lstStyle/>
                    <a:p>
                      <a:r>
                        <a:rPr lang="de-AT" sz="1000" b="1"/>
                        <a:t>Block</a:t>
                      </a:r>
                      <a:endParaRPr lang="de-AT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000" b="1" dirty="0" err="1"/>
                        <a:t>Agility</a:t>
                      </a:r>
                      <a:r>
                        <a:rPr lang="de-AT" sz="1000" b="1" dirty="0"/>
                        <a:t> + Shields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Penalize attacker’s next action.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6098458"/>
                  </a:ext>
                </a:extLst>
              </a:tr>
              <a:tr h="413366">
                <a:tc>
                  <a:txBody>
                    <a:bodyPr/>
                    <a:lstStyle/>
                    <a:p>
                      <a:r>
                        <a:rPr lang="de-AT" sz="1000" b="1"/>
                        <a:t>Parry</a:t>
                      </a:r>
                      <a:endParaRPr lang="de-AT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000" b="1" dirty="0" err="1"/>
                        <a:t>Agility</a:t>
                      </a:r>
                      <a:r>
                        <a:rPr lang="de-AT" sz="1000" b="1" dirty="0"/>
                        <a:t> + Weapon </a:t>
                      </a:r>
                      <a:r>
                        <a:rPr lang="de-AT" sz="1000" b="1" dirty="0" err="1"/>
                        <a:t>Skill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Margin adds dice to your next attack.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5614280"/>
                  </a:ext>
                </a:extLst>
              </a:tr>
              <a:tr h="210841">
                <a:tc>
                  <a:txBody>
                    <a:bodyPr/>
                    <a:lstStyle/>
                    <a:p>
                      <a:r>
                        <a:rPr lang="de-AT" sz="1000" b="1" dirty="0"/>
                        <a:t>Armour</a:t>
                      </a:r>
                      <a:endParaRPr lang="de-A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000" b="1"/>
                        <a:t>Flat dice from armor</a:t>
                      </a:r>
                      <a:endParaRPr lang="de-AT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Costs no AP, has no multi-</a:t>
                      </a:r>
                      <a:r>
                        <a:rPr lang="en-GB" sz="1000" dirty="0" err="1"/>
                        <a:t>defense</a:t>
                      </a:r>
                      <a:r>
                        <a:rPr lang="en-GB" sz="1000" dirty="0"/>
                        <a:t> penalty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7889597"/>
                  </a:ext>
                </a:extLst>
              </a:tr>
            </a:tbl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907360D2-6E06-8B17-2010-7137C96B2B89}"/>
              </a:ext>
            </a:extLst>
          </p:cNvPr>
          <p:cNvSpPr txBox="1"/>
          <p:nvPr/>
        </p:nvSpPr>
        <p:spPr>
          <a:xfrm>
            <a:off x="3429000" y="3125361"/>
            <a:ext cx="3429000" cy="276999"/>
          </a:xfrm>
          <a:prstGeom prst="rect">
            <a:avLst/>
          </a:prstGeom>
          <a:solidFill>
            <a:srgbClr val="6521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Equip Extended Medium" panose="02000603000000020004" pitchFamily="2" charset="0"/>
              </a:rPr>
              <a:t>Injuries, Trauma &amp; Healing</a:t>
            </a:r>
            <a:endParaRPr lang="en-AT" sz="12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88F9448-CBC1-0A68-915E-6F97CEE4F15C}"/>
              </a:ext>
            </a:extLst>
          </p:cNvPr>
          <p:cNvSpPr txBox="1"/>
          <p:nvPr/>
        </p:nvSpPr>
        <p:spPr>
          <a:xfrm>
            <a:off x="3398519" y="3402360"/>
            <a:ext cx="34290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Injuries </a:t>
            </a:r>
            <a:r>
              <a:rPr lang="en-GB" sz="1000" b="1" dirty="0"/>
              <a:t>represent serious harm</a:t>
            </a:r>
            <a:r>
              <a:rPr lang="en-GB" sz="1000" dirty="0"/>
              <a:t> (wounds, trauma, exhaustion); they </a:t>
            </a:r>
            <a:r>
              <a:rPr lang="en-GB" sz="1000" b="1" dirty="0"/>
              <a:t>don’t reset automatically</a:t>
            </a:r>
            <a:r>
              <a:rPr lang="en-GB" sz="1000" dirty="0"/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Track total Injuries vs Health: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b="1" dirty="0"/>
              <a:t>Healthy</a:t>
            </a:r>
            <a:r>
              <a:rPr lang="en-GB" sz="1000" dirty="0"/>
              <a:t>: Fewer than 50% of Health lost; no penalties.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b="1" dirty="0"/>
              <a:t>Wounded</a:t>
            </a:r>
            <a:r>
              <a:rPr lang="en-GB" sz="1000" dirty="0"/>
              <a:t>: &gt;50% of Health lost; –2 dice to strenuous actions, halved APR.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b="1" dirty="0"/>
              <a:t>Overwhelmed</a:t>
            </a:r>
            <a:r>
              <a:rPr lang="en-GB" sz="1000" dirty="0"/>
              <a:t>: Injuries = Health; halve all pools, one action max per round.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b="1" dirty="0"/>
              <a:t>Subdued</a:t>
            </a:r>
            <a:r>
              <a:rPr lang="en-GB" sz="1000" dirty="0"/>
              <a:t>: Injuries exceed Health; incapacitated or at GM’s discretion (dying, captured, or maimed).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Trauma</a:t>
            </a:r>
            <a:r>
              <a:rPr lang="en-GB" sz="1000" dirty="0"/>
              <a:t>: After combat, roll 1d6 per unhealed Injury; failures may cause temporary or permanent conditions (GM chooses).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Healing: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b="1" dirty="0"/>
              <a:t>Rest</a:t>
            </a:r>
            <a:r>
              <a:rPr lang="en-GB" sz="1000" dirty="0"/>
              <a:t>: Fortitude roll after secure rest; each success heals 1 Injury.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b="1" dirty="0"/>
              <a:t>Medical Treatment: </a:t>
            </a:r>
            <a:r>
              <a:rPr lang="en-GB" sz="1000" dirty="0"/>
              <a:t>Wits + Medicine roll; successes can heal immediately or boost recovery rolls.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b="1" dirty="0"/>
              <a:t>Unhealed Injuries may become permanent </a:t>
            </a:r>
            <a:r>
              <a:rPr lang="en-GB" sz="1000" dirty="0"/>
              <a:t>if left untreated too long.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dirty="0"/>
              <a:t>Armor and magic can prevent or reduce Injuries, but do not replace healing.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00983CB-5E1C-A259-B107-2EE355A5C12F}"/>
              </a:ext>
            </a:extLst>
          </p:cNvPr>
          <p:cNvSpPr txBox="1"/>
          <p:nvPr/>
        </p:nvSpPr>
        <p:spPr>
          <a:xfrm>
            <a:off x="3424743" y="7307334"/>
            <a:ext cx="3429000" cy="276999"/>
          </a:xfrm>
          <a:prstGeom prst="rect">
            <a:avLst/>
          </a:prstGeom>
          <a:solidFill>
            <a:srgbClr val="6521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Equip Extended Medium" panose="02000603000000020004" pitchFamily="2" charset="0"/>
              </a:rPr>
              <a:t>Intrigue in Combat</a:t>
            </a:r>
            <a:endParaRPr lang="en-AT" sz="1200" dirty="0">
              <a:solidFill>
                <a:schemeClr val="bg1"/>
              </a:solidFill>
              <a:latin typeface="Equip Extended Medium" panose="02000603000000020004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BA82290-D5FA-F163-6E32-0492866A0198}"/>
              </a:ext>
            </a:extLst>
          </p:cNvPr>
          <p:cNvSpPr txBox="1"/>
          <p:nvPr/>
        </p:nvSpPr>
        <p:spPr>
          <a:xfrm>
            <a:off x="3453407" y="7618899"/>
            <a:ext cx="3429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You can </a:t>
            </a:r>
            <a:r>
              <a:rPr lang="en-GB" sz="1000" b="1" dirty="0"/>
              <a:t>spend APR on a social action </a:t>
            </a:r>
            <a:r>
              <a:rPr lang="en-GB" sz="1000" dirty="0"/>
              <a:t>instead of a physical one (usually 2 APR).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Roll as normal: Build a pool </a:t>
            </a:r>
            <a:r>
              <a:rPr lang="en-GB" sz="1000" b="1" dirty="0"/>
              <a:t>using the most fitting Approach + Skill</a:t>
            </a:r>
            <a:r>
              <a:rPr lang="en-GB" sz="1000" dirty="0"/>
              <a:t> (e.g., Presence + Command, Spirit + Invoke).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b="1" dirty="0"/>
              <a:t>Effects</a:t>
            </a:r>
            <a:r>
              <a:rPr lang="en-GB" sz="1000" dirty="0"/>
              <a:t>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dirty="0"/>
              <a:t>Create or break </a:t>
            </a:r>
            <a:r>
              <a:rPr lang="en-GB" sz="1000" b="1" dirty="0"/>
              <a:t>Bonds</a:t>
            </a:r>
            <a:r>
              <a:rPr lang="en-GB" sz="1000" dirty="0"/>
              <a:t> (for leverage in future rolls).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dirty="0"/>
              <a:t>Inflict </a:t>
            </a:r>
            <a:r>
              <a:rPr lang="en-GB" sz="1000" b="1" dirty="0"/>
              <a:t>Slights</a:t>
            </a:r>
            <a:r>
              <a:rPr lang="en-GB" sz="1000" dirty="0"/>
              <a:t> (like in social intrigue); if a target’s Face is exceeded, they Falter (lose their composure, hesitate, or withdraw).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b="1" dirty="0"/>
              <a:t>Rally</a:t>
            </a:r>
            <a:r>
              <a:rPr lang="en-GB" sz="1000" dirty="0"/>
              <a:t> or </a:t>
            </a:r>
            <a:r>
              <a:rPr lang="en-GB" sz="1000" b="1" dirty="0"/>
              <a:t>demoralize</a:t>
            </a:r>
            <a:r>
              <a:rPr lang="en-GB" sz="1000" dirty="0"/>
              <a:t> allies/enemies, granting dice bonuses or imposing penalties. </a:t>
            </a:r>
          </a:p>
        </p:txBody>
      </p:sp>
    </p:spTree>
    <p:extLst>
      <p:ext uri="{BB962C8B-B14F-4D97-AF65-F5344CB8AC3E}">
        <p14:creationId xmlns:p14="http://schemas.microsoft.com/office/powerpoint/2010/main" val="126508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1315</Words>
  <Application>Microsoft Office PowerPoint</Application>
  <PresentationFormat>A4 Paper (210x297 mm)</PresentationFormat>
  <Paragraphs>165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Equip Extended Medium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Eder</dc:creator>
  <cp:lastModifiedBy>Daniel Eder</cp:lastModifiedBy>
  <cp:revision>4</cp:revision>
  <dcterms:created xsi:type="dcterms:W3CDTF">2025-08-01T07:48:04Z</dcterms:created>
  <dcterms:modified xsi:type="dcterms:W3CDTF">2025-08-01T13:45:55Z</dcterms:modified>
</cp:coreProperties>
</file>